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handoutMasterIdLst>
    <p:handoutMasterId r:id="rId11"/>
  </p:handoutMasterIdLst>
  <p:sldIdLst>
    <p:sldId id="256" r:id="rId2"/>
    <p:sldId id="257" r:id="rId3"/>
    <p:sldId id="261" r:id="rId4"/>
    <p:sldId id="262" r:id="rId5"/>
    <p:sldId id="258" r:id="rId6"/>
    <p:sldId id="265" r:id="rId7"/>
    <p:sldId id="266" r:id="rId8"/>
    <p:sldId id="260" r:id="rId9"/>
  </p:sldIdLst>
  <p:sldSz cx="9144000" cy="6858000" type="screen4x3"/>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DB97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13"/>
    <p:restoredTop sz="79814" autoAdjust="0"/>
  </p:normalViewPr>
  <p:slideViewPr>
    <p:cSldViewPr snapToGrid="0" snapToObjects="1">
      <p:cViewPr varScale="1">
        <p:scale>
          <a:sx n="87" d="100"/>
          <a:sy n="87" d="100"/>
        </p:scale>
        <p:origin x="2272" y="2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wrap="square" lIns="93177" tIns="46589" rIns="93177" bIns="46589" numCol="1" anchor="t" anchorCtr="0" compatLnSpc="1">
            <a:prstTxWarp prst="textNoShape">
              <a:avLst/>
            </a:prstTxWarp>
          </a:bodyPr>
          <a:lstStyle>
            <a:lvl1pPr eaLnBrk="1" hangingPunct="1">
              <a:defRPr sz="1200" smtClean="0"/>
            </a:lvl1pPr>
          </a:lstStyle>
          <a:p>
            <a:pPr>
              <a:defRPr/>
            </a:pPr>
            <a:endParaRPr lang="en-US" altLang="en-US"/>
          </a:p>
        </p:txBody>
      </p:sp>
      <p:sp>
        <p:nvSpPr>
          <p:cNvPr id="3" name="Date Placeholder 2"/>
          <p:cNvSpPr>
            <a:spLocks noGrp="1"/>
          </p:cNvSpPr>
          <p:nvPr>
            <p:ph type="dt" sz="quarter"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eaLnBrk="1" hangingPunct="1">
              <a:defRPr sz="1200" smtClean="0"/>
            </a:lvl1pPr>
          </a:lstStyle>
          <a:p>
            <a:pPr>
              <a:defRPr/>
            </a:pPr>
            <a:fld id="{350A1521-9507-4FBA-8468-5D3551681C04}" type="datetimeFigureOut">
              <a:rPr lang="en-US" altLang="en-US"/>
              <a:pPr>
                <a:defRPr/>
              </a:pPr>
              <a:t>11/14/19</a:t>
            </a:fld>
            <a:endParaRPr lang="en-US" altLang="en-US"/>
          </a:p>
        </p:txBody>
      </p:sp>
      <p:sp>
        <p:nvSpPr>
          <p:cNvPr id="4" name="Footer Placeholder 3"/>
          <p:cNvSpPr>
            <a:spLocks noGrp="1"/>
          </p:cNvSpPr>
          <p:nvPr>
            <p:ph type="ftr" sz="quarter" idx="2"/>
          </p:nvPr>
        </p:nvSpPr>
        <p:spPr>
          <a:xfrm>
            <a:off x="0" y="8829967"/>
            <a:ext cx="3037840" cy="464820"/>
          </a:xfrm>
          <a:prstGeom prst="rect">
            <a:avLst/>
          </a:prstGeom>
        </p:spPr>
        <p:txBody>
          <a:bodyPr vert="horz" wrap="square" lIns="93177" tIns="46589" rIns="93177" bIns="46589" numCol="1" anchor="b" anchorCtr="0" compatLnSpc="1">
            <a:prstTxWarp prst="textNoShape">
              <a:avLst/>
            </a:prstTxWarp>
          </a:bodyPr>
          <a:lstStyle>
            <a:lvl1pPr eaLnBrk="1" hangingPunct="1">
              <a:defRPr sz="1200" smtClean="0"/>
            </a:lvl1pPr>
          </a:lstStyle>
          <a:p>
            <a:pPr>
              <a:defRPr/>
            </a:pPr>
            <a:endParaRPr lang="en-US" alt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smtClean="0"/>
            </a:lvl1pPr>
          </a:lstStyle>
          <a:p>
            <a:pPr>
              <a:defRPr/>
            </a:pPr>
            <a:fld id="{80E9005E-7030-4154-8944-C5CEFAD71ACD}" type="slidenum">
              <a:rPr lang="en-US" altLang="en-US"/>
              <a:pPr>
                <a:defRPr/>
              </a:pPr>
              <a:t>‹#›</a:t>
            </a:fld>
            <a:endParaRPr lang="en-US" altLang="en-US"/>
          </a:p>
        </p:txBody>
      </p:sp>
    </p:spTree>
    <p:extLst>
      <p:ext uri="{BB962C8B-B14F-4D97-AF65-F5344CB8AC3E}">
        <p14:creationId xmlns:p14="http://schemas.microsoft.com/office/powerpoint/2010/main" val="3407134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wrap="square" lIns="93177" tIns="46589" rIns="93177" bIns="46589" numCol="1" anchor="t" anchorCtr="0" compatLnSpc="1">
            <a:prstTxWarp prst="textNoShape">
              <a:avLst/>
            </a:prstTxWarp>
          </a:bodyPr>
          <a:lstStyle>
            <a:lvl1pPr eaLnBrk="1" hangingPunct="1">
              <a:defRPr sz="1200" smtClean="0"/>
            </a:lvl1pPr>
          </a:lstStyle>
          <a:p>
            <a:pPr>
              <a:defRPr/>
            </a:pPr>
            <a:endParaRPr lang="en-US" altLang="en-US"/>
          </a:p>
        </p:txBody>
      </p:sp>
      <p:sp>
        <p:nvSpPr>
          <p:cNvPr id="3" name="Date Placeholder 2"/>
          <p:cNvSpPr>
            <a:spLocks noGrp="1"/>
          </p:cNvSpPr>
          <p:nvPr>
            <p:ph type="dt"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eaLnBrk="1" hangingPunct="1">
              <a:defRPr sz="1200" smtClean="0"/>
            </a:lvl1pPr>
          </a:lstStyle>
          <a:p>
            <a:pPr>
              <a:defRPr/>
            </a:pPr>
            <a:fld id="{EE28ED83-93D4-438D-BC30-A5994FB47470}" type="datetimeFigureOut">
              <a:rPr lang="en-US" altLang="en-US"/>
              <a:pPr>
                <a:defRPr/>
              </a:pPr>
              <a:t>11/14/19</a:t>
            </a:fld>
            <a:endParaRPr lang="en-US" alt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wrap="square" lIns="93177" tIns="46589" rIns="93177" bIns="46589" numCol="1" anchor="b" anchorCtr="0" compatLnSpc="1">
            <a:prstTxWarp prst="textNoShape">
              <a:avLst/>
            </a:prstTxWarp>
          </a:bodyPr>
          <a:lstStyle>
            <a:lvl1pPr eaLnBrk="1" hangingPunct="1">
              <a:defRPr sz="1200" smtClean="0"/>
            </a:lvl1pPr>
          </a:lstStyle>
          <a:p>
            <a:pPr>
              <a:defRPr/>
            </a:pPr>
            <a:endParaRPr lang="en-US" alt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smtClean="0"/>
            </a:lvl1pPr>
          </a:lstStyle>
          <a:p>
            <a:pPr>
              <a:defRPr/>
            </a:pPr>
            <a:fld id="{0941C59D-0832-43D3-9FD4-52A908D5D9C2}" type="slidenum">
              <a:rPr lang="en-US" altLang="en-US"/>
              <a:pPr>
                <a:defRPr/>
              </a:pPr>
              <a:t>‹#›</a:t>
            </a:fld>
            <a:endParaRPr lang="en-US" altLang="en-US"/>
          </a:p>
        </p:txBody>
      </p:sp>
    </p:spTree>
    <p:extLst>
      <p:ext uri="{BB962C8B-B14F-4D97-AF65-F5344CB8AC3E}">
        <p14:creationId xmlns:p14="http://schemas.microsoft.com/office/powerpoint/2010/main" val="354843172"/>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941C59D-0832-43D3-9FD4-52A908D5D9C2}" type="slidenum">
              <a:rPr lang="en-US" altLang="en-US" smtClean="0"/>
              <a:pPr>
                <a:defRPr/>
              </a:pPr>
              <a:t>1</a:t>
            </a:fld>
            <a:endParaRPr lang="en-US" altLang="en-US"/>
          </a:p>
        </p:txBody>
      </p:sp>
    </p:spTree>
    <p:extLst>
      <p:ext uri="{BB962C8B-B14F-4D97-AF65-F5344CB8AC3E}">
        <p14:creationId xmlns:p14="http://schemas.microsoft.com/office/powerpoint/2010/main" val="812415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941C59D-0832-43D3-9FD4-52A908D5D9C2}" type="slidenum">
              <a:rPr lang="en-US" altLang="en-US" smtClean="0"/>
              <a:pPr>
                <a:defRPr/>
              </a:pPr>
              <a:t>2</a:t>
            </a:fld>
            <a:endParaRPr lang="en-US" altLang="en-US"/>
          </a:p>
        </p:txBody>
      </p:sp>
    </p:spTree>
    <p:extLst>
      <p:ext uri="{BB962C8B-B14F-4D97-AF65-F5344CB8AC3E}">
        <p14:creationId xmlns:p14="http://schemas.microsoft.com/office/powerpoint/2010/main" val="3612431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u="none" dirty="0"/>
              <a:t>After</a:t>
            </a:r>
            <a:r>
              <a:rPr lang="en-US" b="0" u="none" baseline="0" dirty="0"/>
              <a:t> 2</a:t>
            </a:r>
            <a:r>
              <a:rPr lang="en-US" b="0" u="none" baseline="30000" dirty="0"/>
              <a:t>nd</a:t>
            </a:r>
            <a:r>
              <a:rPr lang="en-US" b="0" u="none" baseline="0" dirty="0"/>
              <a:t> bullet: We</a:t>
            </a:r>
            <a:r>
              <a:rPr lang="en-US" b="1" u="sng" dirty="0"/>
              <a:t> have </a:t>
            </a:r>
            <a:r>
              <a:rPr lang="en-US" dirty="0"/>
              <a:t>to trust and rely on each other BECAUSE we don’t </a:t>
            </a:r>
            <a:r>
              <a:rPr lang="en-US" baseline="0" dirty="0"/>
              <a:t> hold the same areas of knowledge, skill and expertise</a:t>
            </a:r>
          </a:p>
          <a:p>
            <a:endParaRPr lang="en-US" baseline="0" dirty="0"/>
          </a:p>
          <a:p>
            <a:r>
              <a:rPr lang="en-US" baseline="0" dirty="0"/>
              <a:t>Bullet 4: know your own biases and knowledge gaps about your colleague's professional background</a:t>
            </a:r>
          </a:p>
          <a:p>
            <a:endParaRPr lang="en-US" baseline="0" dirty="0"/>
          </a:p>
        </p:txBody>
      </p:sp>
      <p:sp>
        <p:nvSpPr>
          <p:cNvPr id="4" name="Slide Number Placeholder 3"/>
          <p:cNvSpPr>
            <a:spLocks noGrp="1"/>
          </p:cNvSpPr>
          <p:nvPr>
            <p:ph type="sldNum" sz="quarter" idx="10"/>
          </p:nvPr>
        </p:nvSpPr>
        <p:spPr/>
        <p:txBody>
          <a:bodyPr/>
          <a:lstStyle/>
          <a:p>
            <a:pPr>
              <a:defRPr/>
            </a:pPr>
            <a:fld id="{0941C59D-0832-43D3-9FD4-52A908D5D9C2}" type="slidenum">
              <a:rPr lang="en-US" altLang="en-US" smtClean="0"/>
              <a:pPr>
                <a:defRPr/>
              </a:pPr>
              <a:t>3</a:t>
            </a:fld>
            <a:endParaRPr lang="en-US" altLang="en-US"/>
          </a:p>
        </p:txBody>
      </p:sp>
    </p:spTree>
    <p:extLst>
      <p:ext uri="{BB962C8B-B14F-4D97-AF65-F5344CB8AC3E}">
        <p14:creationId xmlns:p14="http://schemas.microsoft.com/office/powerpoint/2010/main" val="3003080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where I’m coming from and why- my orientation</a:t>
            </a:r>
          </a:p>
          <a:p>
            <a:endParaRPr lang="en-US" dirty="0"/>
          </a:p>
          <a:p>
            <a:pPr defTabSz="465887"/>
            <a:r>
              <a:rPr lang="en-US" dirty="0"/>
              <a:t>*****Knowledge and skills: Recognize own limits, when to ask for help</a:t>
            </a:r>
          </a:p>
          <a:p>
            <a:endParaRPr lang="en-US" dirty="0"/>
          </a:p>
          <a:p>
            <a:endParaRPr lang="en-US" dirty="0"/>
          </a:p>
          <a:p>
            <a:r>
              <a:rPr lang="en-US" dirty="0"/>
              <a:t>Work ethic-Conscientious, reliable,</a:t>
            </a:r>
            <a:r>
              <a:rPr lang="en-US" baseline="0" dirty="0"/>
              <a:t> can count on me</a:t>
            </a:r>
          </a:p>
          <a:p>
            <a:endParaRPr lang="en-US" dirty="0"/>
          </a:p>
        </p:txBody>
      </p:sp>
      <p:sp>
        <p:nvSpPr>
          <p:cNvPr id="4" name="Slide Number Placeholder 3"/>
          <p:cNvSpPr>
            <a:spLocks noGrp="1"/>
          </p:cNvSpPr>
          <p:nvPr>
            <p:ph type="sldNum" sz="quarter" idx="10"/>
          </p:nvPr>
        </p:nvSpPr>
        <p:spPr/>
        <p:txBody>
          <a:bodyPr/>
          <a:lstStyle/>
          <a:p>
            <a:pPr>
              <a:defRPr/>
            </a:pPr>
            <a:fld id="{0941C59D-0832-43D3-9FD4-52A908D5D9C2}" type="slidenum">
              <a:rPr lang="en-US" altLang="en-US" smtClean="0"/>
              <a:pPr>
                <a:defRPr/>
              </a:pPr>
              <a:t>4</a:t>
            </a:fld>
            <a:endParaRPr lang="en-US" altLang="en-US"/>
          </a:p>
        </p:txBody>
      </p:sp>
    </p:spTree>
    <p:extLst>
      <p:ext uri="{BB962C8B-B14F-4D97-AF65-F5344CB8AC3E}">
        <p14:creationId xmlns:p14="http://schemas.microsoft.com/office/powerpoint/2010/main" val="30030809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where I’m coming from and why</a:t>
            </a:r>
          </a:p>
          <a:p>
            <a:endParaRPr lang="en-US" dirty="0"/>
          </a:p>
          <a:p>
            <a:r>
              <a:rPr lang="en-US" dirty="0"/>
              <a:t>Value of social interactions: across differences</a:t>
            </a:r>
          </a:p>
          <a:p>
            <a:pPr defTabSz="465887"/>
            <a:r>
              <a:rPr lang="en-US" dirty="0"/>
              <a:t>Ruth Bader Ginsberg and Anthony Scalia</a:t>
            </a:r>
          </a:p>
          <a:p>
            <a:pPr defTabSz="465887"/>
            <a:r>
              <a:rPr lang="en-US" dirty="0"/>
              <a:t>Members of congress across parties used to socialize</a:t>
            </a:r>
            <a:r>
              <a:rPr lang="en-US" baseline="0" dirty="0"/>
              <a:t> and dine together; in a time when we weren’t so fractured across party lines</a:t>
            </a:r>
            <a:endParaRPr lang="en-US" dirty="0"/>
          </a:p>
          <a:p>
            <a:pPr defTabSz="465887"/>
            <a:endParaRPr lang="en-US" dirty="0"/>
          </a:p>
          <a:p>
            <a:endParaRPr lang="en-US" dirty="0"/>
          </a:p>
        </p:txBody>
      </p:sp>
      <p:sp>
        <p:nvSpPr>
          <p:cNvPr id="4" name="Slide Number Placeholder 3"/>
          <p:cNvSpPr>
            <a:spLocks noGrp="1"/>
          </p:cNvSpPr>
          <p:nvPr>
            <p:ph type="sldNum" sz="quarter" idx="10"/>
          </p:nvPr>
        </p:nvSpPr>
        <p:spPr/>
        <p:txBody>
          <a:bodyPr/>
          <a:lstStyle/>
          <a:p>
            <a:pPr>
              <a:defRPr/>
            </a:pPr>
            <a:fld id="{0941C59D-0832-43D3-9FD4-52A908D5D9C2}" type="slidenum">
              <a:rPr lang="en-US" altLang="en-US" smtClean="0"/>
              <a:pPr>
                <a:defRPr/>
              </a:pPr>
              <a:t>5</a:t>
            </a:fld>
            <a:endParaRPr lang="en-US" altLang="en-US"/>
          </a:p>
        </p:txBody>
      </p:sp>
    </p:spTree>
    <p:extLst>
      <p:ext uri="{BB962C8B-B14F-4D97-AF65-F5344CB8AC3E}">
        <p14:creationId xmlns:p14="http://schemas.microsoft.com/office/powerpoint/2010/main" val="30030809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a:defRPr/>
            </a:pPr>
            <a:r>
              <a:rPr lang="en-US" b="1" dirty="0"/>
              <a:t>Shared belief that the team is safe for interpersonal risk taking. Concept developed in 1999</a:t>
            </a:r>
            <a:r>
              <a:rPr lang="en-US" b="1" baseline="0" dirty="0"/>
              <a:t> by Amy Edmundson, HBS professor. She was studying teams in hospitals and came to the realization  that better teams  reported more mistakes, not because they made more mistakes, but because they were actually more willing and able to talk abut their mistakes. In her subsequent work she has observed how a trusting work place positively impacts team performance. </a:t>
            </a:r>
            <a:endParaRPr lang="en-US" b="1" dirty="0"/>
          </a:p>
          <a:p>
            <a:pPr defTabSz="465887">
              <a:defRPr/>
            </a:pPr>
            <a:endParaRPr lang="en-US" dirty="0"/>
          </a:p>
          <a:p>
            <a:pPr marL="0" lvl="1" defTabSz="465887">
              <a:defRPr/>
            </a:pPr>
            <a:r>
              <a:rPr lang="en-US" dirty="0"/>
              <a:t>***A belief that one will not be punished or humiliated for speaking up with ideas, questions, concerns, or mistakes</a:t>
            </a:r>
          </a:p>
          <a:p>
            <a:pPr defTabSz="465887">
              <a:defRPr/>
            </a:pPr>
            <a:endParaRPr lang="en-US" dirty="0"/>
          </a:p>
          <a:p>
            <a:pPr marL="0" lvl="1" defTabSz="465887">
              <a:defRPr/>
            </a:pPr>
            <a:r>
              <a:rPr lang="en-US" dirty="0"/>
              <a:t>-There’s mutual respect and trust among team members</a:t>
            </a:r>
          </a:p>
          <a:p>
            <a:pPr marL="0" lvl="1" defTabSz="465887">
              <a:defRPr/>
            </a:pPr>
            <a:r>
              <a:rPr lang="en-US" dirty="0"/>
              <a:t>Trust intentions,</a:t>
            </a:r>
            <a:r>
              <a:rPr lang="en-US" baseline="0" dirty="0"/>
              <a:t> knowledge and skills</a:t>
            </a:r>
            <a:endParaRPr lang="en-US" dirty="0"/>
          </a:p>
          <a:p>
            <a:pPr defTabSz="465887">
              <a:defRPr/>
            </a:pPr>
            <a:endParaRPr lang="en-US" dirty="0"/>
          </a:p>
          <a:p>
            <a:r>
              <a:rPr lang="en-US" dirty="0"/>
              <a:t>Trust contributes to</a:t>
            </a:r>
            <a:r>
              <a:rPr lang="en-US" baseline="0" dirty="0"/>
              <a:t> </a:t>
            </a:r>
            <a:r>
              <a:rPr lang="en-US" dirty="0"/>
              <a:t>PS and PS contributes</a:t>
            </a:r>
            <a:r>
              <a:rPr lang="en-US" baseline="0" dirty="0"/>
              <a:t> to</a:t>
            </a:r>
            <a:r>
              <a:rPr lang="en-US" dirty="0"/>
              <a:t> trust-</a:t>
            </a:r>
            <a:r>
              <a:rPr lang="en-US" baseline="0" dirty="0"/>
              <a:t> they’re</a:t>
            </a:r>
            <a:r>
              <a:rPr lang="en-US" dirty="0"/>
              <a:t> interdependent- </a:t>
            </a:r>
          </a:p>
          <a:p>
            <a:endParaRPr lang="en-US" dirty="0"/>
          </a:p>
        </p:txBody>
      </p:sp>
      <p:sp>
        <p:nvSpPr>
          <p:cNvPr id="4" name="Slide Number Placeholder 3"/>
          <p:cNvSpPr>
            <a:spLocks noGrp="1"/>
          </p:cNvSpPr>
          <p:nvPr>
            <p:ph type="sldNum" sz="quarter" idx="10"/>
          </p:nvPr>
        </p:nvSpPr>
        <p:spPr/>
        <p:txBody>
          <a:bodyPr/>
          <a:lstStyle/>
          <a:p>
            <a:pPr>
              <a:defRPr/>
            </a:pPr>
            <a:fld id="{0941C59D-0832-43D3-9FD4-52A908D5D9C2}" type="slidenum">
              <a:rPr lang="en-US" altLang="en-US" smtClean="0"/>
              <a:pPr>
                <a:defRPr/>
              </a:pPr>
              <a:t>6</a:t>
            </a:fld>
            <a:endParaRPr lang="en-US" altLang="en-US"/>
          </a:p>
        </p:txBody>
      </p:sp>
    </p:spTree>
    <p:extLst>
      <p:ext uri="{BB962C8B-B14F-4D97-AF65-F5344CB8AC3E}">
        <p14:creationId xmlns:p14="http://schemas.microsoft.com/office/powerpoint/2010/main" val="3345943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a:defRPr/>
            </a:pPr>
            <a:r>
              <a:rPr lang="en-US" b="1" dirty="0"/>
              <a:t>Shared belief that the team is safe for interpersonal risk taking</a:t>
            </a:r>
          </a:p>
          <a:p>
            <a:pPr defTabSz="465887">
              <a:defRPr/>
            </a:pPr>
            <a:endParaRPr lang="en-US" dirty="0"/>
          </a:p>
          <a:p>
            <a:pPr marL="0" lvl="1" defTabSz="465887">
              <a:defRPr/>
            </a:pPr>
            <a:r>
              <a:rPr lang="en-US" dirty="0"/>
              <a:t>-Members are not rejected or punished for speaking up</a:t>
            </a:r>
          </a:p>
          <a:p>
            <a:pPr defTabSz="465887">
              <a:defRPr/>
            </a:pPr>
            <a:endParaRPr lang="en-US" dirty="0"/>
          </a:p>
          <a:p>
            <a:pPr marL="0" lvl="1" defTabSz="465887">
              <a:defRPr/>
            </a:pPr>
            <a:r>
              <a:rPr lang="en-US" dirty="0"/>
              <a:t>-There’s mutual respect and trust among team members</a:t>
            </a:r>
          </a:p>
          <a:p>
            <a:pPr marL="0" lvl="1" defTabSz="465887">
              <a:defRPr/>
            </a:pPr>
            <a:r>
              <a:rPr lang="en-US" dirty="0"/>
              <a:t>Trust intentions,</a:t>
            </a:r>
            <a:r>
              <a:rPr lang="en-US" baseline="0" dirty="0"/>
              <a:t> knowledge and skills</a:t>
            </a:r>
            <a:endParaRPr lang="en-US" dirty="0"/>
          </a:p>
          <a:p>
            <a:pPr defTabSz="465887">
              <a:defRPr/>
            </a:pPr>
            <a:endParaRPr lang="en-US" dirty="0"/>
          </a:p>
          <a:p>
            <a:r>
              <a:rPr lang="en-US" dirty="0"/>
              <a:t>Trust is critical for PS and PS creates trust-</a:t>
            </a:r>
            <a:r>
              <a:rPr lang="en-US" baseline="0" dirty="0"/>
              <a:t> they’re</a:t>
            </a:r>
            <a:r>
              <a:rPr lang="en-US" dirty="0"/>
              <a:t> interdependent- trust</a:t>
            </a:r>
            <a:r>
              <a:rPr lang="en-US" baseline="0" dirty="0"/>
              <a:t> contributes to safety and safety influences trust</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0941C59D-0832-43D3-9FD4-52A908D5D9C2}" type="slidenum">
              <a:rPr lang="en-US" altLang="en-US" smtClean="0"/>
              <a:pPr>
                <a:defRPr/>
              </a:pPr>
              <a:t>7</a:t>
            </a:fld>
            <a:endParaRPr lang="en-US" altLang="en-US"/>
          </a:p>
        </p:txBody>
      </p:sp>
    </p:spTree>
    <p:extLst>
      <p:ext uri="{BB962C8B-B14F-4D97-AF65-F5344CB8AC3E}">
        <p14:creationId xmlns:p14="http://schemas.microsoft.com/office/powerpoint/2010/main" val="3345943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Ongoing</a:t>
            </a:r>
            <a:r>
              <a:rPr lang="en-US" baseline="0" dirty="0"/>
              <a:t> journey</a:t>
            </a:r>
          </a:p>
          <a:p>
            <a:endParaRPr lang="en-US" baseline="0" dirty="0"/>
          </a:p>
          <a:p>
            <a:r>
              <a:rPr lang="en-US" baseline="0" dirty="0"/>
              <a:t>Build new teams or work with transient, ad hoc teams</a:t>
            </a:r>
          </a:p>
          <a:p>
            <a:endParaRPr lang="en-US" baseline="0" dirty="0"/>
          </a:p>
          <a:p>
            <a:r>
              <a:rPr lang="en-US" baseline="0" dirty="0"/>
              <a:t>W/o trust we withhold our ideas, concerns, and questions</a:t>
            </a:r>
          </a:p>
          <a:p>
            <a:endParaRPr lang="en-US" baseline="0" dirty="0"/>
          </a:p>
        </p:txBody>
      </p:sp>
      <p:sp>
        <p:nvSpPr>
          <p:cNvPr id="4" name="Slide Number Placeholder 3"/>
          <p:cNvSpPr>
            <a:spLocks noGrp="1"/>
          </p:cNvSpPr>
          <p:nvPr>
            <p:ph type="sldNum" sz="quarter" idx="10"/>
          </p:nvPr>
        </p:nvSpPr>
        <p:spPr/>
        <p:txBody>
          <a:bodyPr/>
          <a:lstStyle/>
          <a:p>
            <a:pPr>
              <a:defRPr/>
            </a:pPr>
            <a:fld id="{0941C59D-0832-43D3-9FD4-52A908D5D9C2}" type="slidenum">
              <a:rPr lang="en-US" altLang="en-US" smtClean="0"/>
              <a:pPr>
                <a:defRPr/>
              </a:pPr>
              <a:t>8</a:t>
            </a:fld>
            <a:endParaRPr lang="en-US" altLang="en-US"/>
          </a:p>
        </p:txBody>
      </p:sp>
    </p:spTree>
    <p:extLst>
      <p:ext uri="{BB962C8B-B14F-4D97-AF65-F5344CB8AC3E}">
        <p14:creationId xmlns:p14="http://schemas.microsoft.com/office/powerpoint/2010/main" val="6352648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965941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C3F3032-1C8B-4C3A-B793-B594EBBF45A5}" type="datetime1">
              <a:rPr lang="en-US" altLang="en-US"/>
              <a:pPr>
                <a:defRPr/>
              </a:pPr>
              <a:t>11/14/19</a:t>
            </a:fld>
            <a:endParaRPr lang="en-US" altLang="en-US"/>
          </a:p>
        </p:txBody>
      </p:sp>
      <p:sp>
        <p:nvSpPr>
          <p:cNvPr id="5" name="Slide Number Placeholder 5"/>
          <p:cNvSpPr>
            <a:spLocks noGrp="1"/>
          </p:cNvSpPr>
          <p:nvPr>
            <p:ph type="sldNum" sz="quarter" idx="11"/>
          </p:nvPr>
        </p:nvSpPr>
        <p:spPr/>
        <p:txBody>
          <a:bodyPr/>
          <a:lstStyle>
            <a:lvl1pPr>
              <a:defRPr/>
            </a:lvl1pPr>
          </a:lstStyle>
          <a:p>
            <a:pPr>
              <a:defRPr/>
            </a:pPr>
            <a:fld id="{AEE9ED8F-ACF5-409B-99E1-92114024AFC1}" type="slidenum">
              <a:rPr lang="en-US" altLang="en-US"/>
              <a:pPr>
                <a:defRPr/>
              </a:pPr>
              <a:t>‹#›</a:t>
            </a:fld>
            <a:endParaRPr lang="en-US" altLang="en-US"/>
          </a:p>
        </p:txBody>
      </p:sp>
    </p:spTree>
    <p:extLst>
      <p:ext uri="{BB962C8B-B14F-4D97-AF65-F5344CB8AC3E}">
        <p14:creationId xmlns:p14="http://schemas.microsoft.com/office/powerpoint/2010/main" val="3808499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612B43E-2CC5-4D3D-B55C-D163A0C8F128}" type="datetime1">
              <a:rPr lang="en-US" altLang="en-US"/>
              <a:pPr>
                <a:defRPr/>
              </a:pPr>
              <a:t>11/14/19</a:t>
            </a:fld>
            <a:endParaRPr lang="en-US" altLang="en-US"/>
          </a:p>
        </p:txBody>
      </p:sp>
      <p:sp>
        <p:nvSpPr>
          <p:cNvPr id="5" name="Slide Number Placeholder 5"/>
          <p:cNvSpPr>
            <a:spLocks noGrp="1"/>
          </p:cNvSpPr>
          <p:nvPr>
            <p:ph type="sldNum" sz="quarter" idx="11"/>
          </p:nvPr>
        </p:nvSpPr>
        <p:spPr/>
        <p:txBody>
          <a:bodyPr/>
          <a:lstStyle>
            <a:lvl1pPr>
              <a:defRPr/>
            </a:lvl1pPr>
          </a:lstStyle>
          <a:p>
            <a:pPr>
              <a:defRPr/>
            </a:pPr>
            <a:fld id="{3C39776C-B419-4145-A1EA-0D7E2EBCA3C3}" type="slidenum">
              <a:rPr lang="en-US" altLang="en-US"/>
              <a:pPr>
                <a:defRPr/>
              </a:pPr>
              <a:t>‹#›</a:t>
            </a:fld>
            <a:endParaRPr lang="en-US" altLang="en-US"/>
          </a:p>
        </p:txBody>
      </p:sp>
    </p:spTree>
    <p:extLst>
      <p:ext uri="{BB962C8B-B14F-4D97-AF65-F5344CB8AC3E}">
        <p14:creationId xmlns:p14="http://schemas.microsoft.com/office/powerpoint/2010/main" val="1718571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73788"/>
            <a:ext cx="9144000" cy="68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userDrawn="1"/>
        </p:nvSpPr>
        <p:spPr bwMode="auto">
          <a:xfrm>
            <a:off x="8953500" y="6367463"/>
            <a:ext cx="184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defRPr/>
            </a:pPr>
            <a:endParaRPr lang="en-US" altLang="en-US"/>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868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9A3A4EB0-9D69-4F3D-AE95-F5032FD2EAE4}" type="datetime1">
              <a:rPr lang="en-US" altLang="en-US"/>
              <a:pPr>
                <a:defRPr/>
              </a:pPr>
              <a:t>11/14/19</a:t>
            </a:fld>
            <a:endParaRPr lang="en-US" altLang="en-US"/>
          </a:p>
        </p:txBody>
      </p:sp>
      <p:sp>
        <p:nvSpPr>
          <p:cNvPr id="5" name="Slide Number Placeholder 5"/>
          <p:cNvSpPr>
            <a:spLocks noGrp="1"/>
          </p:cNvSpPr>
          <p:nvPr>
            <p:ph type="sldNum" sz="quarter" idx="11"/>
          </p:nvPr>
        </p:nvSpPr>
        <p:spPr/>
        <p:txBody>
          <a:bodyPr/>
          <a:lstStyle>
            <a:lvl1pPr>
              <a:defRPr/>
            </a:lvl1pPr>
          </a:lstStyle>
          <a:p>
            <a:pPr>
              <a:defRPr/>
            </a:pPr>
            <a:fld id="{888E2283-53A5-41D5-9D39-BACC8BCB5A97}" type="slidenum">
              <a:rPr lang="en-US" altLang="en-US"/>
              <a:pPr>
                <a:defRPr/>
              </a:pPr>
              <a:t>‹#›</a:t>
            </a:fld>
            <a:endParaRPr lang="en-US" altLang="en-US"/>
          </a:p>
        </p:txBody>
      </p:sp>
    </p:spTree>
    <p:extLst>
      <p:ext uri="{BB962C8B-B14F-4D97-AF65-F5344CB8AC3E}">
        <p14:creationId xmlns:p14="http://schemas.microsoft.com/office/powerpoint/2010/main" val="1327994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E17A47E8-A1F2-4E0B-9562-1051B43370FF}" type="datetime1">
              <a:rPr lang="en-US" altLang="en-US"/>
              <a:pPr>
                <a:defRPr/>
              </a:pPr>
              <a:t>11/14/19</a:t>
            </a:fld>
            <a:endParaRPr lang="en-US" altLang="en-US"/>
          </a:p>
        </p:txBody>
      </p:sp>
      <p:sp>
        <p:nvSpPr>
          <p:cNvPr id="6" name="Slide Number Placeholder 5"/>
          <p:cNvSpPr>
            <a:spLocks noGrp="1"/>
          </p:cNvSpPr>
          <p:nvPr>
            <p:ph type="sldNum" sz="quarter" idx="11"/>
          </p:nvPr>
        </p:nvSpPr>
        <p:spPr/>
        <p:txBody>
          <a:bodyPr/>
          <a:lstStyle>
            <a:lvl1pPr>
              <a:defRPr/>
            </a:lvl1pPr>
          </a:lstStyle>
          <a:p>
            <a:pPr>
              <a:defRPr/>
            </a:pPr>
            <a:fld id="{73DBC983-6BC1-4595-99E4-5E8C84FD2CD3}" type="slidenum">
              <a:rPr lang="en-US" altLang="en-US"/>
              <a:pPr>
                <a:defRPr/>
              </a:pPr>
              <a:t>‹#›</a:t>
            </a:fld>
            <a:endParaRPr lang="en-US" altLang="en-US"/>
          </a:p>
        </p:txBody>
      </p:sp>
    </p:spTree>
    <p:extLst>
      <p:ext uri="{BB962C8B-B14F-4D97-AF65-F5344CB8AC3E}">
        <p14:creationId xmlns:p14="http://schemas.microsoft.com/office/powerpoint/2010/main" val="3124915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7CB576DA-46AE-42B2-87AA-01A5BEA79B95}" type="datetime1">
              <a:rPr lang="en-US" altLang="en-US"/>
              <a:pPr>
                <a:defRPr/>
              </a:pPr>
              <a:t>11/14/19</a:t>
            </a:fld>
            <a:endParaRPr lang="en-US" altLang="en-US"/>
          </a:p>
        </p:txBody>
      </p:sp>
      <p:sp>
        <p:nvSpPr>
          <p:cNvPr id="8" name="Slide Number Placeholder 5"/>
          <p:cNvSpPr>
            <a:spLocks noGrp="1"/>
          </p:cNvSpPr>
          <p:nvPr>
            <p:ph type="sldNum" sz="quarter" idx="11"/>
          </p:nvPr>
        </p:nvSpPr>
        <p:spPr/>
        <p:txBody>
          <a:bodyPr/>
          <a:lstStyle>
            <a:lvl1pPr>
              <a:defRPr/>
            </a:lvl1pPr>
          </a:lstStyle>
          <a:p>
            <a:pPr>
              <a:defRPr/>
            </a:pPr>
            <a:fld id="{A226085D-2F47-4AFD-82CE-A78AC739467D}" type="slidenum">
              <a:rPr lang="en-US" altLang="en-US"/>
              <a:pPr>
                <a:defRPr/>
              </a:pPr>
              <a:t>‹#›</a:t>
            </a:fld>
            <a:endParaRPr lang="en-US" altLang="en-US"/>
          </a:p>
        </p:txBody>
      </p:sp>
    </p:spTree>
    <p:extLst>
      <p:ext uri="{BB962C8B-B14F-4D97-AF65-F5344CB8AC3E}">
        <p14:creationId xmlns:p14="http://schemas.microsoft.com/office/powerpoint/2010/main" val="322833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581B1791-2B8E-4277-ACFE-F3E5A1C2DD80}" type="datetime1">
              <a:rPr lang="en-US" altLang="en-US"/>
              <a:pPr>
                <a:defRPr/>
              </a:pPr>
              <a:t>11/14/19</a:t>
            </a:fld>
            <a:endParaRPr lang="en-US" altLang="en-US"/>
          </a:p>
        </p:txBody>
      </p:sp>
      <p:sp>
        <p:nvSpPr>
          <p:cNvPr id="4" name="Slide Number Placeholder 5"/>
          <p:cNvSpPr>
            <a:spLocks noGrp="1"/>
          </p:cNvSpPr>
          <p:nvPr>
            <p:ph type="sldNum" sz="quarter" idx="11"/>
          </p:nvPr>
        </p:nvSpPr>
        <p:spPr/>
        <p:txBody>
          <a:bodyPr/>
          <a:lstStyle>
            <a:lvl1pPr>
              <a:defRPr/>
            </a:lvl1pPr>
          </a:lstStyle>
          <a:p>
            <a:pPr>
              <a:defRPr/>
            </a:pPr>
            <a:fld id="{E86AA230-FEF7-41AA-A236-F58B3E8CB153}" type="slidenum">
              <a:rPr lang="en-US" altLang="en-US"/>
              <a:pPr>
                <a:defRPr/>
              </a:pPr>
              <a:t>‹#›</a:t>
            </a:fld>
            <a:endParaRPr lang="en-US" altLang="en-US"/>
          </a:p>
        </p:txBody>
      </p:sp>
    </p:spTree>
    <p:extLst>
      <p:ext uri="{BB962C8B-B14F-4D97-AF65-F5344CB8AC3E}">
        <p14:creationId xmlns:p14="http://schemas.microsoft.com/office/powerpoint/2010/main" val="1171933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E80B927-A150-4F64-9157-D04F01551739}" type="datetime1">
              <a:rPr lang="en-US" altLang="en-US"/>
              <a:pPr>
                <a:defRPr/>
              </a:pPr>
              <a:t>11/14/19</a:t>
            </a:fld>
            <a:endParaRPr lang="en-US" altLang="en-US"/>
          </a:p>
        </p:txBody>
      </p:sp>
      <p:sp>
        <p:nvSpPr>
          <p:cNvPr id="3" name="Slide Number Placeholder 5"/>
          <p:cNvSpPr>
            <a:spLocks noGrp="1"/>
          </p:cNvSpPr>
          <p:nvPr>
            <p:ph type="sldNum" sz="quarter" idx="11"/>
          </p:nvPr>
        </p:nvSpPr>
        <p:spPr/>
        <p:txBody>
          <a:bodyPr/>
          <a:lstStyle>
            <a:lvl1pPr>
              <a:defRPr/>
            </a:lvl1pPr>
          </a:lstStyle>
          <a:p>
            <a:pPr>
              <a:defRPr/>
            </a:pPr>
            <a:fld id="{CFD16C3C-E3A9-43C1-8A4B-F46A21145D85}" type="slidenum">
              <a:rPr lang="en-US" altLang="en-US"/>
              <a:pPr>
                <a:defRPr/>
              </a:pPr>
              <a:t>‹#›</a:t>
            </a:fld>
            <a:endParaRPr lang="en-US" altLang="en-US"/>
          </a:p>
        </p:txBody>
      </p:sp>
    </p:spTree>
    <p:extLst>
      <p:ext uri="{BB962C8B-B14F-4D97-AF65-F5344CB8AC3E}">
        <p14:creationId xmlns:p14="http://schemas.microsoft.com/office/powerpoint/2010/main" val="3573788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22D752E-AD43-45C9-901E-32BF7188F7DE}" type="datetime1">
              <a:rPr lang="en-US" altLang="en-US"/>
              <a:pPr>
                <a:defRPr/>
              </a:pPr>
              <a:t>11/14/19</a:t>
            </a:fld>
            <a:endParaRPr lang="en-US" altLang="en-US"/>
          </a:p>
        </p:txBody>
      </p:sp>
      <p:sp>
        <p:nvSpPr>
          <p:cNvPr id="6" name="Slide Number Placeholder 5"/>
          <p:cNvSpPr>
            <a:spLocks noGrp="1"/>
          </p:cNvSpPr>
          <p:nvPr>
            <p:ph type="sldNum" sz="quarter" idx="11"/>
          </p:nvPr>
        </p:nvSpPr>
        <p:spPr/>
        <p:txBody>
          <a:bodyPr/>
          <a:lstStyle>
            <a:lvl1pPr>
              <a:defRPr/>
            </a:lvl1pPr>
          </a:lstStyle>
          <a:p>
            <a:pPr>
              <a:defRPr/>
            </a:pPr>
            <a:fld id="{6BF3299A-CFA1-481B-ADDA-093D631B2DE6}" type="slidenum">
              <a:rPr lang="en-US" altLang="en-US"/>
              <a:pPr>
                <a:defRPr/>
              </a:pPr>
              <a:t>‹#›</a:t>
            </a:fld>
            <a:endParaRPr lang="en-US" altLang="en-US"/>
          </a:p>
        </p:txBody>
      </p:sp>
    </p:spTree>
    <p:extLst>
      <p:ext uri="{BB962C8B-B14F-4D97-AF65-F5344CB8AC3E}">
        <p14:creationId xmlns:p14="http://schemas.microsoft.com/office/powerpoint/2010/main" val="3973143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957D9AD-4C6A-405D-8273-1335B0D66892}" type="datetime1">
              <a:rPr lang="en-US" altLang="en-US"/>
              <a:pPr>
                <a:defRPr/>
              </a:pPr>
              <a:t>11/14/19</a:t>
            </a:fld>
            <a:endParaRPr lang="en-US" altLang="en-US"/>
          </a:p>
        </p:txBody>
      </p:sp>
      <p:sp>
        <p:nvSpPr>
          <p:cNvPr id="6" name="Slide Number Placeholder 5"/>
          <p:cNvSpPr>
            <a:spLocks noGrp="1"/>
          </p:cNvSpPr>
          <p:nvPr>
            <p:ph type="sldNum" sz="quarter" idx="11"/>
          </p:nvPr>
        </p:nvSpPr>
        <p:spPr/>
        <p:txBody>
          <a:bodyPr/>
          <a:lstStyle>
            <a:lvl1pPr>
              <a:defRPr/>
            </a:lvl1pPr>
          </a:lstStyle>
          <a:p>
            <a:pPr>
              <a:defRPr/>
            </a:pPr>
            <a:fld id="{6848CDA6-9275-46C6-A7A7-D46AEF815F54}" type="slidenum">
              <a:rPr lang="en-US" altLang="en-US"/>
              <a:pPr>
                <a:defRPr/>
              </a:pPr>
              <a:t>‹#›</a:t>
            </a:fld>
            <a:endParaRPr lang="en-US" altLang="en-US"/>
          </a:p>
        </p:txBody>
      </p:sp>
    </p:spTree>
    <p:extLst>
      <p:ext uri="{BB962C8B-B14F-4D97-AF65-F5344CB8AC3E}">
        <p14:creationId xmlns:p14="http://schemas.microsoft.com/office/powerpoint/2010/main" val="962224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 descr="20120620_Power_Point_Template_Footer.jp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172200"/>
            <a:ext cx="9144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FFFFFF"/>
                </a:solidFill>
              </a:defRPr>
            </a:lvl1pPr>
          </a:lstStyle>
          <a:p>
            <a:pPr>
              <a:defRPr/>
            </a:pPr>
            <a:fld id="{4202FC4F-55AD-4C91-8082-E05C4E41A6FC}" type="datetime1">
              <a:rPr lang="en-US" altLang="en-US"/>
              <a:pPr>
                <a:defRPr/>
              </a:pPr>
              <a:t>11/14/19</a:t>
            </a:fld>
            <a:endParaRPr lang="en-US"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FFFFFF"/>
                </a:solidFill>
              </a:defRPr>
            </a:lvl1pPr>
          </a:lstStyle>
          <a:p>
            <a:pPr>
              <a:defRPr/>
            </a:pPr>
            <a:fld id="{063BD7BA-1E64-4A4B-8CA7-8BDAE2C0930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07" r:id="rId1"/>
    <p:sldLayoutId id="2147483808"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685800" y="2049096"/>
            <a:ext cx="7772400" cy="1470025"/>
          </a:xfrm>
        </p:spPr>
        <p:txBody>
          <a:bodyPr/>
          <a:lstStyle/>
          <a:p>
            <a:pPr eaLnBrk="1" hangingPunct="1"/>
            <a:r>
              <a:rPr lang="en-US" altLang="en-US" sz="2800" dirty="0"/>
              <a:t>BCH Academy for Teaching and Educational Innovations and Scholarship</a:t>
            </a:r>
            <a:br>
              <a:rPr lang="en-US" altLang="en-US" sz="2800" dirty="0"/>
            </a:br>
            <a:br>
              <a:rPr lang="en-US" altLang="en-US" sz="2800" dirty="0"/>
            </a:br>
            <a:r>
              <a:rPr lang="en-US" altLang="en-US" sz="4000" b="1" dirty="0"/>
              <a:t>Building Trust Across Learner Professions</a:t>
            </a:r>
            <a:br>
              <a:rPr lang="en-US" altLang="en-US" sz="4000" b="1" dirty="0"/>
            </a:br>
            <a:br>
              <a:rPr lang="en-US" altLang="en-US" sz="4000" dirty="0"/>
            </a:br>
            <a:r>
              <a:rPr lang="en-US" altLang="en-US" sz="3600" dirty="0"/>
              <a:t>Ellen Goodman, MSW</a:t>
            </a:r>
            <a:br>
              <a:rPr lang="en-US" altLang="en-US" sz="3600" dirty="0"/>
            </a:br>
            <a:r>
              <a:rPr lang="en-US" altLang="en-US" sz="3600" dirty="0"/>
              <a:t>Jennifer Kesselheim MD, MEd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Getting to Know You</a:t>
            </a:r>
          </a:p>
        </p:txBody>
      </p:sp>
      <p:sp>
        <p:nvSpPr>
          <p:cNvPr id="3" name="Text Placeholder 2"/>
          <p:cNvSpPr>
            <a:spLocks noGrp="1"/>
          </p:cNvSpPr>
          <p:nvPr>
            <p:ph idx="1"/>
          </p:nvPr>
        </p:nvSpPr>
        <p:spPr>
          <a:xfrm>
            <a:off x="457200" y="1321067"/>
            <a:ext cx="5606715" cy="4525963"/>
          </a:xfrm>
        </p:spPr>
        <p:txBody>
          <a:bodyPr/>
          <a:lstStyle/>
          <a:p>
            <a:r>
              <a:rPr lang="en-US" dirty="0"/>
              <a:t>Find someone you don’t already know</a:t>
            </a:r>
          </a:p>
          <a:p>
            <a:r>
              <a:rPr lang="en-US" dirty="0"/>
              <a:t>Introduce yourself and:</a:t>
            </a:r>
          </a:p>
          <a:p>
            <a:pPr lvl="1"/>
            <a:r>
              <a:rPr lang="en-US" sz="3200" dirty="0"/>
              <a:t> describe how you chose your health profession</a:t>
            </a:r>
          </a:p>
          <a:p>
            <a:pPr lvl="1"/>
            <a:r>
              <a:rPr lang="en-US" sz="3200" dirty="0"/>
              <a:t> name one thing that is important to know </a:t>
            </a:r>
            <a:r>
              <a:rPr lang="en-US" sz="3200"/>
              <a:t>about you, </a:t>
            </a:r>
            <a:r>
              <a:rPr lang="en-US" sz="3200" dirty="0"/>
              <a:t>in your role as a healthcare professional</a:t>
            </a:r>
          </a:p>
        </p:txBody>
      </p:sp>
      <p:sp>
        <p:nvSpPr>
          <p:cNvPr id="5122" name="Slide Number Placeholder 2"/>
          <p:cNvSpPr>
            <a:spLocks noGrp="1"/>
          </p:cNvSpPr>
          <p:nvPr>
            <p:ph type="sldNum" sz="quarter" idx="4294967295"/>
          </p:nvPr>
        </p:nvSpPr>
        <p:spPr bwMode="auto">
          <a:xfrm>
            <a:off x="70104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MS PGothic" pitchFamily="34" charset="-128"/>
              </a:defRPr>
            </a:lvl1pPr>
            <a:lvl2pPr marL="742950" indent="-285750">
              <a:spcBef>
                <a:spcPct val="20000"/>
              </a:spcBef>
              <a:buFont typeface="Arial" charset="0"/>
              <a:buChar char="–"/>
              <a:defRPr sz="2800">
                <a:solidFill>
                  <a:schemeClr val="tx1"/>
                </a:solidFill>
                <a:latin typeface="Calibri" pitchFamily="34" charset="0"/>
                <a:ea typeface="MS PGothic" pitchFamily="34" charset="-128"/>
              </a:defRPr>
            </a:lvl2pPr>
            <a:lvl3pPr marL="1143000" indent="-228600">
              <a:spcBef>
                <a:spcPct val="20000"/>
              </a:spcBef>
              <a:buFont typeface="Arial" charset="0"/>
              <a:buChar char="•"/>
              <a:defRPr sz="2400">
                <a:solidFill>
                  <a:schemeClr val="tx1"/>
                </a:solidFill>
                <a:latin typeface="Calibri" pitchFamily="34" charset="0"/>
                <a:ea typeface="MS PGothic" pitchFamily="34" charset="-128"/>
              </a:defRPr>
            </a:lvl3pPr>
            <a:lvl4pPr marL="1600200" indent="-228600">
              <a:spcBef>
                <a:spcPct val="20000"/>
              </a:spcBef>
              <a:buFont typeface="Arial" charset="0"/>
              <a:buChar char="–"/>
              <a:defRPr sz="2000">
                <a:solidFill>
                  <a:schemeClr val="tx1"/>
                </a:solidFill>
                <a:latin typeface="Calibri" pitchFamily="34" charset="0"/>
                <a:ea typeface="MS PGothic" pitchFamily="34" charset="-128"/>
              </a:defRPr>
            </a:lvl4pPr>
            <a:lvl5pPr marL="2057400" indent="-228600">
              <a:spcBef>
                <a:spcPct val="20000"/>
              </a:spcBef>
              <a:buFont typeface="Arial"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a:spcBef>
                <a:spcPct val="0"/>
              </a:spcBef>
              <a:buFontTx/>
              <a:buNone/>
            </a:pPr>
            <a:fld id="{2EA967B8-7E2C-45E7-90C5-954FC67409FF}" type="slidenum">
              <a:rPr lang="en-US" altLang="en-US" sz="1200">
                <a:solidFill>
                  <a:schemeClr val="bg1"/>
                </a:solidFill>
              </a:rPr>
              <a:pPr>
                <a:spcBef>
                  <a:spcPct val="0"/>
                </a:spcBef>
                <a:buFontTx/>
                <a:buNone/>
              </a:pPr>
              <a:t>2</a:t>
            </a:fld>
            <a:endParaRPr lang="en-US" altLang="en-US" sz="1200">
              <a:solidFill>
                <a:schemeClr val="bg1"/>
              </a:solidFill>
            </a:endParaRPr>
          </a:p>
        </p:txBody>
      </p:sp>
      <p:pic>
        <p:nvPicPr>
          <p:cNvPr id="5128" name="Picture 8" descr="Image result for dog and ca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3050" y="1564264"/>
            <a:ext cx="2486314" cy="372947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Trust in Interprofessional Teams</a:t>
            </a:r>
          </a:p>
        </p:txBody>
      </p:sp>
      <p:sp>
        <p:nvSpPr>
          <p:cNvPr id="5122" name="Slide Number Placeholder 2"/>
          <p:cNvSpPr>
            <a:spLocks noGrp="1"/>
          </p:cNvSpPr>
          <p:nvPr>
            <p:ph type="sldNum" sz="quarter" idx="4294967295"/>
          </p:nvPr>
        </p:nvSpPr>
        <p:spPr bwMode="auto">
          <a:xfrm>
            <a:off x="70104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MS PGothic" pitchFamily="34" charset="-128"/>
              </a:defRPr>
            </a:lvl1pPr>
            <a:lvl2pPr marL="742950" indent="-285750">
              <a:spcBef>
                <a:spcPct val="20000"/>
              </a:spcBef>
              <a:buFont typeface="Arial" charset="0"/>
              <a:buChar char="–"/>
              <a:defRPr sz="2800">
                <a:solidFill>
                  <a:schemeClr val="tx1"/>
                </a:solidFill>
                <a:latin typeface="Calibri" pitchFamily="34" charset="0"/>
                <a:ea typeface="MS PGothic" pitchFamily="34" charset="-128"/>
              </a:defRPr>
            </a:lvl2pPr>
            <a:lvl3pPr marL="1143000" indent="-228600">
              <a:spcBef>
                <a:spcPct val="20000"/>
              </a:spcBef>
              <a:buFont typeface="Arial" charset="0"/>
              <a:buChar char="•"/>
              <a:defRPr sz="2400">
                <a:solidFill>
                  <a:schemeClr val="tx1"/>
                </a:solidFill>
                <a:latin typeface="Calibri" pitchFamily="34" charset="0"/>
                <a:ea typeface="MS PGothic" pitchFamily="34" charset="-128"/>
              </a:defRPr>
            </a:lvl3pPr>
            <a:lvl4pPr marL="1600200" indent="-228600">
              <a:spcBef>
                <a:spcPct val="20000"/>
              </a:spcBef>
              <a:buFont typeface="Arial" charset="0"/>
              <a:buChar char="–"/>
              <a:defRPr sz="2000">
                <a:solidFill>
                  <a:schemeClr val="tx1"/>
                </a:solidFill>
                <a:latin typeface="Calibri" pitchFamily="34" charset="0"/>
                <a:ea typeface="MS PGothic" pitchFamily="34" charset="-128"/>
              </a:defRPr>
            </a:lvl4pPr>
            <a:lvl5pPr marL="2057400" indent="-228600">
              <a:spcBef>
                <a:spcPct val="20000"/>
              </a:spcBef>
              <a:buFont typeface="Arial"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a:spcBef>
                <a:spcPct val="0"/>
              </a:spcBef>
              <a:buFontTx/>
              <a:buNone/>
            </a:pPr>
            <a:fld id="{2EA967B8-7E2C-45E7-90C5-954FC67409FF}" type="slidenum">
              <a:rPr lang="en-US" altLang="en-US" sz="1200">
                <a:solidFill>
                  <a:schemeClr val="bg1"/>
                </a:solidFill>
              </a:rPr>
              <a:pPr>
                <a:spcBef>
                  <a:spcPct val="0"/>
                </a:spcBef>
                <a:buFontTx/>
                <a:buNone/>
              </a:pPr>
              <a:t>3</a:t>
            </a:fld>
            <a:endParaRPr lang="en-US" altLang="en-US" sz="1200">
              <a:solidFill>
                <a:schemeClr val="bg1"/>
              </a:solidFill>
            </a:endParaRPr>
          </a:p>
        </p:txBody>
      </p:sp>
      <p:sp>
        <p:nvSpPr>
          <p:cNvPr id="5" name="Content Placeholder 4"/>
          <p:cNvSpPr>
            <a:spLocks noGrp="1"/>
          </p:cNvSpPr>
          <p:nvPr>
            <p:ph idx="1"/>
          </p:nvPr>
        </p:nvSpPr>
        <p:spPr/>
        <p:txBody>
          <a:bodyPr/>
          <a:lstStyle/>
          <a:p>
            <a:endParaRPr lang="en-US" dirty="0"/>
          </a:p>
          <a:p>
            <a:r>
              <a:rPr lang="en-US" dirty="0"/>
              <a:t>Universally relied on but rarely discussed</a:t>
            </a:r>
          </a:p>
          <a:p>
            <a:r>
              <a:rPr lang="en-US" dirty="0"/>
              <a:t>Implicit in the function of healthcare teams</a:t>
            </a:r>
          </a:p>
          <a:p>
            <a:r>
              <a:rPr lang="en-US" dirty="0"/>
              <a:t>Inhibits errors, biases, stereotypes</a:t>
            </a:r>
          </a:p>
          <a:p>
            <a:r>
              <a:rPr lang="en-US" dirty="0"/>
              <a:t>Begins with self awareness &amp; communication </a:t>
            </a:r>
          </a:p>
          <a:p>
            <a:endParaRPr lang="en-US" dirty="0"/>
          </a:p>
          <a:p>
            <a:endParaRPr lang="en-US" dirty="0"/>
          </a:p>
        </p:txBody>
      </p:sp>
    </p:spTree>
    <p:extLst>
      <p:ext uri="{BB962C8B-B14F-4D97-AF65-F5344CB8AC3E}">
        <p14:creationId xmlns:p14="http://schemas.microsoft.com/office/powerpoint/2010/main" val="1829485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Elements of Trust</a:t>
            </a:r>
          </a:p>
        </p:txBody>
      </p:sp>
      <p:sp>
        <p:nvSpPr>
          <p:cNvPr id="5122" name="Slide Number Placeholder 2"/>
          <p:cNvSpPr>
            <a:spLocks noGrp="1"/>
          </p:cNvSpPr>
          <p:nvPr>
            <p:ph type="sldNum" sz="quarter" idx="4294967295"/>
          </p:nvPr>
        </p:nvSpPr>
        <p:spPr bwMode="auto">
          <a:xfrm>
            <a:off x="70104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MS PGothic" pitchFamily="34" charset="-128"/>
              </a:defRPr>
            </a:lvl1pPr>
            <a:lvl2pPr marL="742950" indent="-285750">
              <a:spcBef>
                <a:spcPct val="20000"/>
              </a:spcBef>
              <a:buFont typeface="Arial" charset="0"/>
              <a:buChar char="–"/>
              <a:defRPr sz="2800">
                <a:solidFill>
                  <a:schemeClr val="tx1"/>
                </a:solidFill>
                <a:latin typeface="Calibri" pitchFamily="34" charset="0"/>
                <a:ea typeface="MS PGothic" pitchFamily="34" charset="-128"/>
              </a:defRPr>
            </a:lvl2pPr>
            <a:lvl3pPr marL="1143000" indent="-228600">
              <a:spcBef>
                <a:spcPct val="20000"/>
              </a:spcBef>
              <a:buFont typeface="Arial" charset="0"/>
              <a:buChar char="•"/>
              <a:defRPr sz="2400">
                <a:solidFill>
                  <a:schemeClr val="tx1"/>
                </a:solidFill>
                <a:latin typeface="Calibri" pitchFamily="34" charset="0"/>
                <a:ea typeface="MS PGothic" pitchFamily="34" charset="-128"/>
              </a:defRPr>
            </a:lvl3pPr>
            <a:lvl4pPr marL="1600200" indent="-228600">
              <a:spcBef>
                <a:spcPct val="20000"/>
              </a:spcBef>
              <a:buFont typeface="Arial" charset="0"/>
              <a:buChar char="–"/>
              <a:defRPr sz="2000">
                <a:solidFill>
                  <a:schemeClr val="tx1"/>
                </a:solidFill>
                <a:latin typeface="Calibri" pitchFamily="34" charset="0"/>
                <a:ea typeface="MS PGothic" pitchFamily="34" charset="-128"/>
              </a:defRPr>
            </a:lvl4pPr>
            <a:lvl5pPr marL="2057400" indent="-228600">
              <a:spcBef>
                <a:spcPct val="20000"/>
              </a:spcBef>
              <a:buFont typeface="Arial"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a:spcBef>
                <a:spcPct val="0"/>
              </a:spcBef>
              <a:buFontTx/>
              <a:buNone/>
            </a:pPr>
            <a:fld id="{2EA967B8-7E2C-45E7-90C5-954FC67409FF}" type="slidenum">
              <a:rPr lang="en-US" altLang="en-US" sz="1200">
                <a:solidFill>
                  <a:schemeClr val="bg1"/>
                </a:solidFill>
              </a:rPr>
              <a:pPr>
                <a:spcBef>
                  <a:spcPct val="0"/>
                </a:spcBef>
                <a:buFontTx/>
                <a:buNone/>
              </a:pPr>
              <a:t>4</a:t>
            </a:fld>
            <a:endParaRPr lang="en-US" altLang="en-US" sz="1200">
              <a:solidFill>
                <a:schemeClr val="bg1"/>
              </a:solidFill>
            </a:endParaRPr>
          </a:p>
        </p:txBody>
      </p:sp>
      <p:sp>
        <p:nvSpPr>
          <p:cNvPr id="5" name="Content Placeholder 4"/>
          <p:cNvSpPr>
            <a:spLocks noGrp="1"/>
          </p:cNvSpPr>
          <p:nvPr>
            <p:ph idx="1"/>
          </p:nvPr>
        </p:nvSpPr>
        <p:spPr>
          <a:xfrm>
            <a:off x="457200" y="1268084"/>
            <a:ext cx="8229600" cy="4858080"/>
          </a:xfrm>
        </p:spPr>
        <p:txBody>
          <a:bodyPr/>
          <a:lstStyle/>
          <a:p>
            <a:r>
              <a:rPr lang="en-US" dirty="0"/>
              <a:t>Domains </a:t>
            </a:r>
            <a:r>
              <a:rPr lang="en-US"/>
              <a:t>of trust:</a:t>
            </a:r>
            <a:endParaRPr lang="en-US" dirty="0"/>
          </a:p>
          <a:p>
            <a:pPr lvl="1"/>
            <a:r>
              <a:rPr lang="en-US" dirty="0"/>
              <a:t>Profession</a:t>
            </a:r>
          </a:p>
          <a:p>
            <a:pPr lvl="1"/>
            <a:r>
              <a:rPr lang="en-US" dirty="0"/>
              <a:t>Knowledge and skills</a:t>
            </a:r>
          </a:p>
          <a:p>
            <a:pPr lvl="1"/>
            <a:r>
              <a:rPr lang="en-US" dirty="0"/>
              <a:t>Work ethic</a:t>
            </a:r>
          </a:p>
          <a:p>
            <a:pPr lvl="1"/>
            <a:r>
              <a:rPr lang="en-US" dirty="0"/>
              <a:t>Character</a:t>
            </a:r>
          </a:p>
          <a:p>
            <a:pPr marL="457200" lvl="1" indent="0">
              <a:buNone/>
            </a:pPr>
            <a:endParaRPr lang="en-US" dirty="0"/>
          </a:p>
          <a:p>
            <a:r>
              <a:rPr lang="en-US" dirty="0"/>
              <a:t>Trust based on:</a:t>
            </a:r>
          </a:p>
          <a:p>
            <a:pPr lvl="1"/>
            <a:r>
              <a:rPr lang="en-US" dirty="0"/>
              <a:t>Competence and performance</a:t>
            </a:r>
          </a:p>
          <a:p>
            <a:pPr lvl="1"/>
            <a:r>
              <a:rPr lang="en-US" dirty="0"/>
              <a:t>Title, degree, status, positional authority</a:t>
            </a:r>
          </a:p>
        </p:txBody>
      </p:sp>
    </p:spTree>
    <p:extLst>
      <p:ext uri="{BB962C8B-B14F-4D97-AF65-F5344CB8AC3E}">
        <p14:creationId xmlns:p14="http://schemas.microsoft.com/office/powerpoint/2010/main" val="1271214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Facilitates Trust in Teams?</a:t>
            </a:r>
          </a:p>
        </p:txBody>
      </p:sp>
      <p:sp>
        <p:nvSpPr>
          <p:cNvPr id="5122" name="Slide Number Placeholder 2"/>
          <p:cNvSpPr>
            <a:spLocks noGrp="1"/>
          </p:cNvSpPr>
          <p:nvPr>
            <p:ph type="sldNum" sz="quarter" idx="4294967295"/>
          </p:nvPr>
        </p:nvSpPr>
        <p:spPr bwMode="auto">
          <a:xfrm>
            <a:off x="70104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MS PGothic" pitchFamily="34" charset="-128"/>
              </a:defRPr>
            </a:lvl1pPr>
            <a:lvl2pPr marL="742950" indent="-285750">
              <a:spcBef>
                <a:spcPct val="20000"/>
              </a:spcBef>
              <a:buFont typeface="Arial" charset="0"/>
              <a:buChar char="–"/>
              <a:defRPr sz="2800">
                <a:solidFill>
                  <a:schemeClr val="tx1"/>
                </a:solidFill>
                <a:latin typeface="Calibri" pitchFamily="34" charset="0"/>
                <a:ea typeface="MS PGothic" pitchFamily="34" charset="-128"/>
              </a:defRPr>
            </a:lvl2pPr>
            <a:lvl3pPr marL="1143000" indent="-228600">
              <a:spcBef>
                <a:spcPct val="20000"/>
              </a:spcBef>
              <a:buFont typeface="Arial" charset="0"/>
              <a:buChar char="•"/>
              <a:defRPr sz="2400">
                <a:solidFill>
                  <a:schemeClr val="tx1"/>
                </a:solidFill>
                <a:latin typeface="Calibri" pitchFamily="34" charset="0"/>
                <a:ea typeface="MS PGothic" pitchFamily="34" charset="-128"/>
              </a:defRPr>
            </a:lvl3pPr>
            <a:lvl4pPr marL="1600200" indent="-228600">
              <a:spcBef>
                <a:spcPct val="20000"/>
              </a:spcBef>
              <a:buFont typeface="Arial" charset="0"/>
              <a:buChar char="–"/>
              <a:defRPr sz="2000">
                <a:solidFill>
                  <a:schemeClr val="tx1"/>
                </a:solidFill>
                <a:latin typeface="Calibri" pitchFamily="34" charset="0"/>
                <a:ea typeface="MS PGothic" pitchFamily="34" charset="-128"/>
              </a:defRPr>
            </a:lvl4pPr>
            <a:lvl5pPr marL="2057400" indent="-228600">
              <a:spcBef>
                <a:spcPct val="20000"/>
              </a:spcBef>
              <a:buFont typeface="Arial"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a:spcBef>
                <a:spcPct val="0"/>
              </a:spcBef>
              <a:buFontTx/>
              <a:buNone/>
            </a:pPr>
            <a:fld id="{2EA967B8-7E2C-45E7-90C5-954FC67409FF}" type="slidenum">
              <a:rPr lang="en-US" altLang="en-US" sz="1200">
                <a:solidFill>
                  <a:schemeClr val="bg1"/>
                </a:solidFill>
              </a:rPr>
              <a:pPr>
                <a:spcBef>
                  <a:spcPct val="0"/>
                </a:spcBef>
                <a:buFontTx/>
                <a:buNone/>
              </a:pPr>
              <a:t>5</a:t>
            </a:fld>
            <a:endParaRPr lang="en-US" altLang="en-US" sz="1200">
              <a:solidFill>
                <a:schemeClr val="bg1"/>
              </a:solidFill>
            </a:endParaRPr>
          </a:p>
        </p:txBody>
      </p:sp>
      <p:sp>
        <p:nvSpPr>
          <p:cNvPr id="5" name="Content Placeholder 4"/>
          <p:cNvSpPr>
            <a:spLocks noGrp="1"/>
          </p:cNvSpPr>
          <p:nvPr>
            <p:ph idx="1"/>
          </p:nvPr>
        </p:nvSpPr>
        <p:spPr/>
        <p:txBody>
          <a:bodyPr/>
          <a:lstStyle/>
          <a:p>
            <a:r>
              <a:rPr lang="en-US" dirty="0"/>
              <a:t>Understand, respect and value profession and individual</a:t>
            </a:r>
          </a:p>
          <a:p>
            <a:r>
              <a:rPr lang="en-US" dirty="0"/>
              <a:t>Clear roles and responsibilities</a:t>
            </a:r>
          </a:p>
          <a:p>
            <a:r>
              <a:rPr lang="en-US" dirty="0"/>
              <a:t>Encourage participation of others</a:t>
            </a:r>
          </a:p>
          <a:p>
            <a:r>
              <a:rPr lang="en-US" dirty="0"/>
              <a:t>Honesty, openness and curiosity</a:t>
            </a:r>
          </a:p>
          <a:p>
            <a:r>
              <a:rPr lang="en-US" dirty="0"/>
              <a:t>Leader and a listener</a:t>
            </a:r>
          </a:p>
          <a:p>
            <a:pPr marL="342900" lvl="1" indent="-342900">
              <a:buFont typeface="Arial" charset="0"/>
              <a:buChar char="•"/>
            </a:pPr>
            <a:r>
              <a:rPr lang="en-US" sz="3200" dirty="0"/>
              <a:t>Shared goals and values</a:t>
            </a:r>
          </a:p>
          <a:p>
            <a:endParaRPr lang="en-US" dirty="0"/>
          </a:p>
          <a:p>
            <a:endParaRPr lang="en-US" dirty="0"/>
          </a:p>
        </p:txBody>
      </p:sp>
    </p:spTree>
    <p:extLst>
      <p:ext uri="{BB962C8B-B14F-4D97-AF65-F5344CB8AC3E}">
        <p14:creationId xmlns:p14="http://schemas.microsoft.com/office/powerpoint/2010/main" val="4137579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Psychological Safety</a:t>
            </a:r>
          </a:p>
        </p:txBody>
      </p:sp>
      <p:sp>
        <p:nvSpPr>
          <p:cNvPr id="5122" name="Slide Number Placeholder 2"/>
          <p:cNvSpPr>
            <a:spLocks noGrp="1"/>
          </p:cNvSpPr>
          <p:nvPr>
            <p:ph type="sldNum" sz="quarter" idx="4294967295"/>
          </p:nvPr>
        </p:nvSpPr>
        <p:spPr bwMode="auto">
          <a:xfrm>
            <a:off x="70104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MS PGothic" pitchFamily="34" charset="-128"/>
              </a:defRPr>
            </a:lvl1pPr>
            <a:lvl2pPr marL="742950" indent="-285750">
              <a:spcBef>
                <a:spcPct val="20000"/>
              </a:spcBef>
              <a:buFont typeface="Arial" charset="0"/>
              <a:buChar char="–"/>
              <a:defRPr sz="2800">
                <a:solidFill>
                  <a:schemeClr val="tx1"/>
                </a:solidFill>
                <a:latin typeface="Calibri" pitchFamily="34" charset="0"/>
                <a:ea typeface="MS PGothic" pitchFamily="34" charset="-128"/>
              </a:defRPr>
            </a:lvl2pPr>
            <a:lvl3pPr marL="1143000" indent="-228600">
              <a:spcBef>
                <a:spcPct val="20000"/>
              </a:spcBef>
              <a:buFont typeface="Arial" charset="0"/>
              <a:buChar char="•"/>
              <a:defRPr sz="2400">
                <a:solidFill>
                  <a:schemeClr val="tx1"/>
                </a:solidFill>
                <a:latin typeface="Calibri" pitchFamily="34" charset="0"/>
                <a:ea typeface="MS PGothic" pitchFamily="34" charset="-128"/>
              </a:defRPr>
            </a:lvl3pPr>
            <a:lvl4pPr marL="1600200" indent="-228600">
              <a:spcBef>
                <a:spcPct val="20000"/>
              </a:spcBef>
              <a:buFont typeface="Arial" charset="0"/>
              <a:buChar char="–"/>
              <a:defRPr sz="2000">
                <a:solidFill>
                  <a:schemeClr val="tx1"/>
                </a:solidFill>
                <a:latin typeface="Calibri" pitchFamily="34" charset="0"/>
                <a:ea typeface="MS PGothic" pitchFamily="34" charset="-128"/>
              </a:defRPr>
            </a:lvl4pPr>
            <a:lvl5pPr marL="2057400" indent="-228600">
              <a:spcBef>
                <a:spcPct val="20000"/>
              </a:spcBef>
              <a:buFont typeface="Arial"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a:spcBef>
                <a:spcPct val="0"/>
              </a:spcBef>
              <a:buFontTx/>
              <a:buNone/>
            </a:pPr>
            <a:fld id="{2EA967B8-7E2C-45E7-90C5-954FC67409FF}" type="slidenum">
              <a:rPr lang="en-US" altLang="en-US" sz="1200">
                <a:solidFill>
                  <a:schemeClr val="bg1"/>
                </a:solidFill>
              </a:rPr>
              <a:pPr>
                <a:spcBef>
                  <a:spcPct val="0"/>
                </a:spcBef>
                <a:buFontTx/>
                <a:buNone/>
              </a:pPr>
              <a:t>6</a:t>
            </a:fld>
            <a:endParaRPr lang="en-US" altLang="en-US" sz="1200">
              <a:solidFill>
                <a:schemeClr val="bg1"/>
              </a:solidFill>
            </a:endParaRPr>
          </a:p>
        </p:txBody>
      </p:sp>
      <p:sp>
        <p:nvSpPr>
          <p:cNvPr id="5" name="Content Placeholder 4"/>
          <p:cNvSpPr>
            <a:spLocks noGrp="1"/>
          </p:cNvSpPr>
          <p:nvPr>
            <p:ph idx="1"/>
          </p:nvPr>
        </p:nvSpPr>
        <p:spPr/>
        <p:txBody>
          <a:bodyPr/>
          <a:lstStyle/>
          <a:p>
            <a:pPr marL="0" indent="0">
              <a:buNone/>
            </a:pPr>
            <a:endParaRPr lang="en-US" dirty="0"/>
          </a:p>
          <a:p>
            <a:r>
              <a:rPr lang="en-US" dirty="0"/>
              <a:t>Beliefs</a:t>
            </a:r>
          </a:p>
          <a:p>
            <a:pPr lvl="1"/>
            <a:r>
              <a:rPr lang="en-US" dirty="0"/>
              <a:t>Respect for each other’s abilities</a:t>
            </a:r>
          </a:p>
          <a:p>
            <a:pPr lvl="1"/>
            <a:r>
              <a:rPr lang="en-US" dirty="0"/>
              <a:t>Interested in each other as people</a:t>
            </a:r>
          </a:p>
          <a:p>
            <a:pPr lvl="1"/>
            <a:r>
              <a:rPr lang="en-US" dirty="0"/>
              <a:t>Not rejected for stating what you think</a:t>
            </a:r>
          </a:p>
          <a:p>
            <a:pPr lvl="1"/>
            <a:r>
              <a:rPr lang="en-US" dirty="0"/>
              <a:t>Able to make mistakes</a:t>
            </a:r>
          </a:p>
          <a:p>
            <a:pPr lvl="1"/>
            <a:r>
              <a:rPr lang="en-US" dirty="0"/>
              <a:t>Members have positive intentions</a:t>
            </a:r>
          </a:p>
          <a:p>
            <a:pPr marL="457200" lvl="1" indent="0">
              <a:buNone/>
            </a:pPr>
            <a:r>
              <a:rPr lang="en-US" dirty="0"/>
              <a:t>											</a:t>
            </a:r>
            <a:r>
              <a:rPr lang="en-US" sz="1400" dirty="0"/>
              <a:t>(Edmundson, 1999)</a:t>
            </a:r>
          </a:p>
          <a:p>
            <a:pPr lvl="1"/>
            <a:endParaRPr lang="en-US" dirty="0"/>
          </a:p>
          <a:p>
            <a:pPr marL="457200" lvl="1" indent="0">
              <a:buNone/>
            </a:pPr>
            <a:endParaRPr lang="en-US" dirty="0"/>
          </a:p>
          <a:p>
            <a:pPr lvl="1"/>
            <a:endParaRPr lang="en-US" dirty="0"/>
          </a:p>
        </p:txBody>
      </p:sp>
    </p:spTree>
    <p:extLst>
      <p:ext uri="{BB962C8B-B14F-4D97-AF65-F5344CB8AC3E}">
        <p14:creationId xmlns:p14="http://schemas.microsoft.com/office/powerpoint/2010/main" val="4186607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Psychological Safety</a:t>
            </a:r>
          </a:p>
        </p:txBody>
      </p:sp>
      <p:sp>
        <p:nvSpPr>
          <p:cNvPr id="5122" name="Slide Number Placeholder 2"/>
          <p:cNvSpPr>
            <a:spLocks noGrp="1"/>
          </p:cNvSpPr>
          <p:nvPr>
            <p:ph type="sldNum" sz="quarter" idx="4294967295"/>
          </p:nvPr>
        </p:nvSpPr>
        <p:spPr bwMode="auto">
          <a:xfrm>
            <a:off x="70104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MS PGothic" pitchFamily="34" charset="-128"/>
              </a:defRPr>
            </a:lvl1pPr>
            <a:lvl2pPr marL="742950" indent="-285750">
              <a:spcBef>
                <a:spcPct val="20000"/>
              </a:spcBef>
              <a:buFont typeface="Arial" charset="0"/>
              <a:buChar char="–"/>
              <a:defRPr sz="2800">
                <a:solidFill>
                  <a:schemeClr val="tx1"/>
                </a:solidFill>
                <a:latin typeface="Calibri" pitchFamily="34" charset="0"/>
                <a:ea typeface="MS PGothic" pitchFamily="34" charset="-128"/>
              </a:defRPr>
            </a:lvl2pPr>
            <a:lvl3pPr marL="1143000" indent="-228600">
              <a:spcBef>
                <a:spcPct val="20000"/>
              </a:spcBef>
              <a:buFont typeface="Arial" charset="0"/>
              <a:buChar char="•"/>
              <a:defRPr sz="2400">
                <a:solidFill>
                  <a:schemeClr val="tx1"/>
                </a:solidFill>
                <a:latin typeface="Calibri" pitchFamily="34" charset="0"/>
                <a:ea typeface="MS PGothic" pitchFamily="34" charset="-128"/>
              </a:defRPr>
            </a:lvl3pPr>
            <a:lvl4pPr marL="1600200" indent="-228600">
              <a:spcBef>
                <a:spcPct val="20000"/>
              </a:spcBef>
              <a:buFont typeface="Arial" charset="0"/>
              <a:buChar char="–"/>
              <a:defRPr sz="2000">
                <a:solidFill>
                  <a:schemeClr val="tx1"/>
                </a:solidFill>
                <a:latin typeface="Calibri" pitchFamily="34" charset="0"/>
                <a:ea typeface="MS PGothic" pitchFamily="34" charset="-128"/>
              </a:defRPr>
            </a:lvl4pPr>
            <a:lvl5pPr marL="2057400" indent="-228600">
              <a:spcBef>
                <a:spcPct val="20000"/>
              </a:spcBef>
              <a:buFont typeface="Arial"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a:spcBef>
                <a:spcPct val="0"/>
              </a:spcBef>
              <a:buFontTx/>
              <a:buNone/>
            </a:pPr>
            <a:fld id="{2EA967B8-7E2C-45E7-90C5-954FC67409FF}" type="slidenum">
              <a:rPr lang="en-US" altLang="en-US" sz="1200">
                <a:solidFill>
                  <a:schemeClr val="bg1"/>
                </a:solidFill>
              </a:rPr>
              <a:pPr>
                <a:spcBef>
                  <a:spcPct val="0"/>
                </a:spcBef>
                <a:buFontTx/>
                <a:buNone/>
              </a:pPr>
              <a:t>7</a:t>
            </a:fld>
            <a:endParaRPr lang="en-US" altLang="en-US" sz="1200">
              <a:solidFill>
                <a:schemeClr val="bg1"/>
              </a:solidFill>
            </a:endParaRPr>
          </a:p>
        </p:txBody>
      </p:sp>
      <p:sp>
        <p:nvSpPr>
          <p:cNvPr id="5" name="Content Placeholder 4"/>
          <p:cNvSpPr>
            <a:spLocks noGrp="1"/>
          </p:cNvSpPr>
          <p:nvPr>
            <p:ph idx="1"/>
          </p:nvPr>
        </p:nvSpPr>
        <p:spPr/>
        <p:txBody>
          <a:bodyPr/>
          <a:lstStyle/>
          <a:p>
            <a:pPr marL="0" indent="0">
              <a:buNone/>
            </a:pPr>
            <a:endParaRPr lang="en-US" dirty="0"/>
          </a:p>
          <a:p>
            <a:r>
              <a:rPr lang="en-US" dirty="0"/>
              <a:t>Behaviors</a:t>
            </a:r>
          </a:p>
          <a:p>
            <a:pPr lvl="1"/>
            <a:r>
              <a:rPr lang="en-US" dirty="0"/>
              <a:t>Seeking and giving feedback</a:t>
            </a:r>
          </a:p>
          <a:p>
            <a:pPr lvl="1"/>
            <a:r>
              <a:rPr lang="en-US" dirty="0"/>
              <a:t>Asking for and giving help</a:t>
            </a:r>
          </a:p>
          <a:p>
            <a:pPr lvl="1"/>
            <a:r>
              <a:rPr lang="en-US" dirty="0"/>
              <a:t>Making improvements or changes</a:t>
            </a:r>
          </a:p>
          <a:p>
            <a:pPr lvl="1"/>
            <a:r>
              <a:rPr lang="en-US" dirty="0"/>
              <a:t>Trying new things</a:t>
            </a:r>
          </a:p>
          <a:p>
            <a:pPr lvl="1"/>
            <a:r>
              <a:rPr lang="en-US" dirty="0"/>
              <a:t>Engaging in productive disagreements</a:t>
            </a:r>
          </a:p>
          <a:p>
            <a:pPr lvl="1"/>
            <a:endParaRPr lang="en-US" dirty="0"/>
          </a:p>
          <a:p>
            <a:pPr lvl="1"/>
            <a:endParaRPr lang="en-US" dirty="0"/>
          </a:p>
        </p:txBody>
      </p:sp>
    </p:spTree>
    <p:extLst>
      <p:ext uri="{BB962C8B-B14F-4D97-AF65-F5344CB8AC3E}">
        <p14:creationId xmlns:p14="http://schemas.microsoft.com/office/powerpoint/2010/main" val="2369213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Fostering Psychological Safety</a:t>
            </a:r>
          </a:p>
        </p:txBody>
      </p:sp>
      <p:sp>
        <p:nvSpPr>
          <p:cNvPr id="5122" name="Slide Number Placeholder 2"/>
          <p:cNvSpPr>
            <a:spLocks noGrp="1"/>
          </p:cNvSpPr>
          <p:nvPr>
            <p:ph type="sldNum" sz="quarter" idx="4294967295"/>
          </p:nvPr>
        </p:nvSpPr>
        <p:spPr bwMode="auto">
          <a:xfrm>
            <a:off x="70104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MS PGothic" pitchFamily="34" charset="-128"/>
              </a:defRPr>
            </a:lvl1pPr>
            <a:lvl2pPr marL="742950" indent="-285750">
              <a:spcBef>
                <a:spcPct val="20000"/>
              </a:spcBef>
              <a:buFont typeface="Arial" charset="0"/>
              <a:buChar char="–"/>
              <a:defRPr sz="2800">
                <a:solidFill>
                  <a:schemeClr val="tx1"/>
                </a:solidFill>
                <a:latin typeface="Calibri" pitchFamily="34" charset="0"/>
                <a:ea typeface="MS PGothic" pitchFamily="34" charset="-128"/>
              </a:defRPr>
            </a:lvl2pPr>
            <a:lvl3pPr marL="1143000" indent="-228600">
              <a:spcBef>
                <a:spcPct val="20000"/>
              </a:spcBef>
              <a:buFont typeface="Arial" charset="0"/>
              <a:buChar char="•"/>
              <a:defRPr sz="2400">
                <a:solidFill>
                  <a:schemeClr val="tx1"/>
                </a:solidFill>
                <a:latin typeface="Calibri" pitchFamily="34" charset="0"/>
                <a:ea typeface="MS PGothic" pitchFamily="34" charset="-128"/>
              </a:defRPr>
            </a:lvl3pPr>
            <a:lvl4pPr marL="1600200" indent="-228600">
              <a:spcBef>
                <a:spcPct val="20000"/>
              </a:spcBef>
              <a:buFont typeface="Arial" charset="0"/>
              <a:buChar char="–"/>
              <a:defRPr sz="2000">
                <a:solidFill>
                  <a:schemeClr val="tx1"/>
                </a:solidFill>
                <a:latin typeface="Calibri" pitchFamily="34" charset="0"/>
                <a:ea typeface="MS PGothic" pitchFamily="34" charset="-128"/>
              </a:defRPr>
            </a:lvl4pPr>
            <a:lvl5pPr marL="2057400" indent="-228600">
              <a:spcBef>
                <a:spcPct val="20000"/>
              </a:spcBef>
              <a:buFont typeface="Arial"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a:spcBef>
                <a:spcPct val="0"/>
              </a:spcBef>
              <a:buFontTx/>
              <a:buNone/>
            </a:pPr>
            <a:fld id="{2EA967B8-7E2C-45E7-90C5-954FC67409FF}" type="slidenum">
              <a:rPr lang="en-US" altLang="en-US" sz="1200">
                <a:solidFill>
                  <a:schemeClr val="bg1"/>
                </a:solidFill>
              </a:rPr>
              <a:pPr>
                <a:spcBef>
                  <a:spcPct val="0"/>
                </a:spcBef>
                <a:buFontTx/>
                <a:buNone/>
              </a:pPr>
              <a:t>8</a:t>
            </a:fld>
            <a:endParaRPr lang="en-US" altLang="en-US" sz="1200">
              <a:solidFill>
                <a:schemeClr val="bg1"/>
              </a:solidFill>
            </a:endParaRPr>
          </a:p>
        </p:txBody>
      </p:sp>
      <p:sp>
        <p:nvSpPr>
          <p:cNvPr id="5" name="Content Placeholder 4"/>
          <p:cNvSpPr>
            <a:spLocks noGrp="1"/>
          </p:cNvSpPr>
          <p:nvPr>
            <p:ph idx="1"/>
          </p:nvPr>
        </p:nvSpPr>
        <p:spPr/>
        <p:txBody>
          <a:bodyPr/>
          <a:lstStyle/>
          <a:p>
            <a:r>
              <a:rPr lang="en-US" dirty="0"/>
              <a:t>Model and lead by example</a:t>
            </a:r>
          </a:p>
          <a:p>
            <a:pPr lvl="1"/>
            <a:r>
              <a:rPr lang="en-US" dirty="0"/>
              <a:t>Encourage active listening</a:t>
            </a:r>
          </a:p>
          <a:p>
            <a:pPr lvl="1"/>
            <a:r>
              <a:rPr lang="en-US" dirty="0"/>
              <a:t>Develop an open mindset</a:t>
            </a:r>
          </a:p>
          <a:p>
            <a:pPr lvl="1"/>
            <a:r>
              <a:rPr lang="en-US" dirty="0"/>
              <a:t>Share failures and mistakes</a:t>
            </a:r>
          </a:p>
          <a:p>
            <a:pPr lvl="1"/>
            <a:r>
              <a:rPr lang="en-US" dirty="0"/>
              <a:t>Solicit input</a:t>
            </a:r>
          </a:p>
          <a:p>
            <a:pPr lvl="1"/>
            <a:r>
              <a:rPr lang="en-US" dirty="0"/>
              <a:t>Give direct, honest feedback</a:t>
            </a:r>
          </a:p>
          <a:p>
            <a:pPr lvl="1"/>
            <a:r>
              <a:rPr lang="en-US" dirty="0"/>
              <a:t>Engage in constructive conflict</a:t>
            </a:r>
          </a:p>
          <a:p>
            <a:pPr lvl="1"/>
            <a:r>
              <a:rPr lang="en-US" dirty="0"/>
              <a:t>Forgive others’ mistakes (and your own)</a:t>
            </a:r>
          </a:p>
        </p:txBody>
      </p:sp>
    </p:spTree>
    <p:extLst>
      <p:ext uri="{BB962C8B-B14F-4D97-AF65-F5344CB8AC3E}">
        <p14:creationId xmlns:p14="http://schemas.microsoft.com/office/powerpoint/2010/main" val="3430591149"/>
      </p:ext>
    </p:extLst>
  </p:cSld>
  <p:clrMapOvr>
    <a:masterClrMapping/>
  </p:clrMapOvr>
</p:sld>
</file>

<file path=ppt/theme/theme1.xml><?xml version="1.0" encoding="utf-8"?>
<a:theme xmlns:a="http://schemas.openxmlformats.org/drawingml/2006/main" name="BCH_20120620_Power_Point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BCH_20120620_Power_Point_Template.pot</Template>
  <TotalTime>570</TotalTime>
  <Words>575</Words>
  <Application>Microsoft Macintosh PowerPoint</Application>
  <PresentationFormat>On-screen Show (4:3)</PresentationFormat>
  <Paragraphs>106</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ＭＳ Ｐゴシック</vt:lpstr>
      <vt:lpstr>ＭＳ Ｐゴシック</vt:lpstr>
      <vt:lpstr>Arial</vt:lpstr>
      <vt:lpstr>Calibri</vt:lpstr>
      <vt:lpstr>BCH_20120620_Power_Point_Template</vt:lpstr>
      <vt:lpstr>BCH Academy for Teaching and Educational Innovations and Scholarship  Building Trust Across Learner Professions  Ellen Goodman, MSW Jennifer Kesselheim MD, MEd</vt:lpstr>
      <vt:lpstr>Getting to Know You</vt:lpstr>
      <vt:lpstr>Trust in Interprofessional Teams</vt:lpstr>
      <vt:lpstr>Elements of Trust</vt:lpstr>
      <vt:lpstr>What Facilitates Trust in Teams?</vt:lpstr>
      <vt:lpstr>Psychological Safety</vt:lpstr>
      <vt:lpstr>Psychological Safety</vt:lpstr>
      <vt:lpstr>Fostering Psychological Safety</vt:lpstr>
    </vt:vector>
  </TitlesOfParts>
  <Company>Children's Hospital Boston</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Patrick Bibbins</dc:creator>
  <cp:lastModifiedBy>Microsoft Office User</cp:lastModifiedBy>
  <cp:revision>45</cp:revision>
  <cp:lastPrinted>2019-11-10T22:47:28Z</cp:lastPrinted>
  <dcterms:created xsi:type="dcterms:W3CDTF">2012-06-20T14:43:15Z</dcterms:created>
  <dcterms:modified xsi:type="dcterms:W3CDTF">2019-11-14T19:13:15Z</dcterms:modified>
</cp:coreProperties>
</file>