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2"/>
  </p:notesMasterIdLst>
  <p:sldIdLst>
    <p:sldId id="256" r:id="rId2"/>
    <p:sldId id="318" r:id="rId3"/>
    <p:sldId id="319" r:id="rId4"/>
    <p:sldId id="320" r:id="rId5"/>
    <p:sldId id="261" r:id="rId6"/>
    <p:sldId id="263" r:id="rId7"/>
    <p:sldId id="259" r:id="rId8"/>
    <p:sldId id="321" r:id="rId9"/>
    <p:sldId id="265" r:id="rId10"/>
    <p:sldId id="266" r:id="rId11"/>
    <p:sldId id="322" r:id="rId12"/>
    <p:sldId id="323" r:id="rId13"/>
    <p:sldId id="324" r:id="rId14"/>
    <p:sldId id="287" r:id="rId15"/>
    <p:sldId id="325" r:id="rId16"/>
    <p:sldId id="326" r:id="rId17"/>
    <p:sldId id="327" r:id="rId18"/>
    <p:sldId id="328" r:id="rId19"/>
    <p:sldId id="329" r:id="rId20"/>
    <p:sldId id="311" r:id="rId21"/>
    <p:sldId id="303" r:id="rId22"/>
    <p:sldId id="304" r:id="rId23"/>
    <p:sldId id="305" r:id="rId24"/>
    <p:sldId id="306" r:id="rId25"/>
    <p:sldId id="307" r:id="rId26"/>
    <p:sldId id="308" r:id="rId27"/>
    <p:sldId id="309" r:id="rId28"/>
    <p:sldId id="310" r:id="rId29"/>
    <p:sldId id="288" r:id="rId30"/>
    <p:sldId id="25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sselheim, Jennifer Cohn,M.D." initials="KJC" lastIdx="3" clrIdx="0">
    <p:extLst>
      <p:ext uri="{19B8F6BF-5375-455C-9EA6-DF929625EA0E}">
        <p15:presenceInfo xmlns:p15="http://schemas.microsoft.com/office/powerpoint/2012/main" userId="S-1-5-21-8915387-943144406-1916815836-988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501" autoAdjust="0"/>
  </p:normalViewPr>
  <p:slideViewPr>
    <p:cSldViewPr snapToGrid="0" snapToObjects="1">
      <p:cViewPr varScale="1">
        <p:scale>
          <a:sx n="115" d="100"/>
          <a:sy n="115" d="100"/>
        </p:scale>
        <p:origin x="149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4A7F9-B653-D544-B8C8-E671B8A1A806}" type="doc">
      <dgm:prSet loTypeId="urn:microsoft.com/office/officeart/2005/8/layout/pyramid1" loCatId="" qsTypeId="urn:microsoft.com/office/officeart/2005/8/quickstyle/simple4" qsCatId="simple" csTypeId="urn:microsoft.com/office/officeart/2005/8/colors/accent1_2" csCatId="accent1" phldr="1"/>
      <dgm:spPr/>
    </dgm:pt>
    <dgm:pt modelId="{2DBBE915-000A-1E44-92EE-B59794578104}">
      <dgm:prSet phldrT="[Text]"/>
      <dgm:spPr/>
      <dgm:t>
        <a:bodyPr/>
        <a:lstStyle/>
        <a:p>
          <a:r>
            <a:rPr lang="en-US" dirty="0"/>
            <a:t>Results</a:t>
          </a:r>
        </a:p>
      </dgm:t>
    </dgm:pt>
    <dgm:pt modelId="{52B66E9D-87CE-9F45-89A4-3995CFFD5A51}" type="parTrans" cxnId="{0AB26620-3913-8947-B26F-E24B4DFCD65E}">
      <dgm:prSet/>
      <dgm:spPr/>
      <dgm:t>
        <a:bodyPr/>
        <a:lstStyle/>
        <a:p>
          <a:endParaRPr lang="en-US"/>
        </a:p>
      </dgm:t>
    </dgm:pt>
    <dgm:pt modelId="{1CFFA9B9-2564-4044-B1CB-BCC84059FC55}" type="sibTrans" cxnId="{0AB26620-3913-8947-B26F-E24B4DFCD65E}">
      <dgm:prSet/>
      <dgm:spPr/>
      <dgm:t>
        <a:bodyPr/>
        <a:lstStyle/>
        <a:p>
          <a:endParaRPr lang="en-US"/>
        </a:p>
      </dgm:t>
    </dgm:pt>
    <dgm:pt modelId="{C22F556A-C298-784D-BE03-DDDEA96D5BC0}">
      <dgm:prSet phldrT="[Text]"/>
      <dgm:spPr/>
      <dgm:t>
        <a:bodyPr/>
        <a:lstStyle/>
        <a:p>
          <a:r>
            <a:rPr lang="en-US" dirty="0"/>
            <a:t>Behavior</a:t>
          </a:r>
        </a:p>
      </dgm:t>
    </dgm:pt>
    <dgm:pt modelId="{073789AA-CB39-9440-AF93-E3629213BE41}" type="parTrans" cxnId="{E2E41028-C5B3-E247-881A-6109FF4ED3EC}">
      <dgm:prSet/>
      <dgm:spPr/>
      <dgm:t>
        <a:bodyPr/>
        <a:lstStyle/>
        <a:p>
          <a:endParaRPr lang="en-US"/>
        </a:p>
      </dgm:t>
    </dgm:pt>
    <dgm:pt modelId="{61D39097-F32F-C74D-ADEC-007865341668}" type="sibTrans" cxnId="{E2E41028-C5B3-E247-881A-6109FF4ED3EC}">
      <dgm:prSet/>
      <dgm:spPr/>
      <dgm:t>
        <a:bodyPr/>
        <a:lstStyle/>
        <a:p>
          <a:endParaRPr lang="en-US"/>
        </a:p>
      </dgm:t>
    </dgm:pt>
    <dgm:pt modelId="{09EE3552-3D23-8A40-825E-0E24BB54F4E8}">
      <dgm:prSet phldrT="[Text]"/>
      <dgm:spPr/>
      <dgm:t>
        <a:bodyPr/>
        <a:lstStyle/>
        <a:p>
          <a:r>
            <a:rPr lang="en-US" dirty="0"/>
            <a:t>Learning</a:t>
          </a:r>
        </a:p>
      </dgm:t>
    </dgm:pt>
    <dgm:pt modelId="{3A077702-7FE0-CB41-A118-1F7E59E7659C}" type="parTrans" cxnId="{CF3CCA0B-A3B9-4042-9DD9-531F4BFCA9E1}">
      <dgm:prSet/>
      <dgm:spPr/>
      <dgm:t>
        <a:bodyPr/>
        <a:lstStyle/>
        <a:p>
          <a:endParaRPr lang="en-US"/>
        </a:p>
      </dgm:t>
    </dgm:pt>
    <dgm:pt modelId="{D57E0A4C-AC12-0647-AA51-EB9C48D629C7}" type="sibTrans" cxnId="{CF3CCA0B-A3B9-4042-9DD9-531F4BFCA9E1}">
      <dgm:prSet/>
      <dgm:spPr/>
      <dgm:t>
        <a:bodyPr/>
        <a:lstStyle/>
        <a:p>
          <a:endParaRPr lang="en-US"/>
        </a:p>
      </dgm:t>
    </dgm:pt>
    <dgm:pt modelId="{2B68AF84-B4F1-0B46-A823-E13B196007B1}">
      <dgm:prSet phldrT="[Text]"/>
      <dgm:spPr/>
      <dgm:t>
        <a:bodyPr/>
        <a:lstStyle/>
        <a:p>
          <a:r>
            <a:rPr lang="en-US" dirty="0"/>
            <a:t>Reaction</a:t>
          </a:r>
        </a:p>
      </dgm:t>
    </dgm:pt>
    <dgm:pt modelId="{A8EACFD9-10BE-9A4C-B806-B6F23EB60836}" type="parTrans" cxnId="{7F499AC1-4D50-2A49-B822-98B5AF95B4DC}">
      <dgm:prSet/>
      <dgm:spPr/>
      <dgm:t>
        <a:bodyPr/>
        <a:lstStyle/>
        <a:p>
          <a:endParaRPr lang="en-US"/>
        </a:p>
      </dgm:t>
    </dgm:pt>
    <dgm:pt modelId="{652E0E48-8137-9442-8707-01304255D9EF}" type="sibTrans" cxnId="{7F499AC1-4D50-2A49-B822-98B5AF95B4DC}">
      <dgm:prSet/>
      <dgm:spPr/>
      <dgm:t>
        <a:bodyPr/>
        <a:lstStyle/>
        <a:p>
          <a:endParaRPr lang="en-US"/>
        </a:p>
      </dgm:t>
    </dgm:pt>
    <dgm:pt modelId="{28AB4D4D-0857-CE4D-A7D7-FA5E08CC6647}" type="pres">
      <dgm:prSet presAssocID="{EE64A7F9-B653-D544-B8C8-E671B8A1A806}" presName="Name0" presStyleCnt="0">
        <dgm:presLayoutVars>
          <dgm:dir/>
          <dgm:animLvl val="lvl"/>
          <dgm:resizeHandles val="exact"/>
        </dgm:presLayoutVars>
      </dgm:prSet>
      <dgm:spPr/>
    </dgm:pt>
    <dgm:pt modelId="{03472B16-324D-A54C-A149-F6C5002BA2FD}" type="pres">
      <dgm:prSet presAssocID="{2DBBE915-000A-1E44-92EE-B59794578104}" presName="Name8" presStyleCnt="0"/>
      <dgm:spPr/>
    </dgm:pt>
    <dgm:pt modelId="{E1688ACA-918E-1044-BEC7-1BFDEBCCB56B}" type="pres">
      <dgm:prSet presAssocID="{2DBBE915-000A-1E44-92EE-B59794578104}" presName="level" presStyleLbl="node1" presStyleIdx="0" presStyleCnt="4">
        <dgm:presLayoutVars>
          <dgm:chMax val="1"/>
          <dgm:bulletEnabled val="1"/>
        </dgm:presLayoutVars>
      </dgm:prSet>
      <dgm:spPr/>
    </dgm:pt>
    <dgm:pt modelId="{1B9F8ACA-8652-164E-8DB7-B7B28DF7640F}" type="pres">
      <dgm:prSet presAssocID="{2DBBE915-000A-1E44-92EE-B59794578104}" presName="levelTx" presStyleLbl="revTx" presStyleIdx="0" presStyleCnt="0">
        <dgm:presLayoutVars>
          <dgm:chMax val="1"/>
          <dgm:bulletEnabled val="1"/>
        </dgm:presLayoutVars>
      </dgm:prSet>
      <dgm:spPr/>
    </dgm:pt>
    <dgm:pt modelId="{3465C44A-0205-B044-BB52-9A2D1761A605}" type="pres">
      <dgm:prSet presAssocID="{C22F556A-C298-784D-BE03-DDDEA96D5BC0}" presName="Name8" presStyleCnt="0"/>
      <dgm:spPr/>
    </dgm:pt>
    <dgm:pt modelId="{E4E7BC87-4C0B-8242-AC41-3E7650204663}" type="pres">
      <dgm:prSet presAssocID="{C22F556A-C298-784D-BE03-DDDEA96D5BC0}" presName="level" presStyleLbl="node1" presStyleIdx="1" presStyleCnt="4">
        <dgm:presLayoutVars>
          <dgm:chMax val="1"/>
          <dgm:bulletEnabled val="1"/>
        </dgm:presLayoutVars>
      </dgm:prSet>
      <dgm:spPr/>
    </dgm:pt>
    <dgm:pt modelId="{76A5EF0A-FF13-764E-B07F-9308F1D5FB7D}" type="pres">
      <dgm:prSet presAssocID="{C22F556A-C298-784D-BE03-DDDEA96D5BC0}" presName="levelTx" presStyleLbl="revTx" presStyleIdx="0" presStyleCnt="0">
        <dgm:presLayoutVars>
          <dgm:chMax val="1"/>
          <dgm:bulletEnabled val="1"/>
        </dgm:presLayoutVars>
      </dgm:prSet>
      <dgm:spPr/>
    </dgm:pt>
    <dgm:pt modelId="{9400BA03-2885-6945-8511-D40291FA5C78}" type="pres">
      <dgm:prSet presAssocID="{09EE3552-3D23-8A40-825E-0E24BB54F4E8}" presName="Name8" presStyleCnt="0"/>
      <dgm:spPr/>
    </dgm:pt>
    <dgm:pt modelId="{9C0678E1-C3E6-EE41-B446-2BFB2ADC88F9}" type="pres">
      <dgm:prSet presAssocID="{09EE3552-3D23-8A40-825E-0E24BB54F4E8}" presName="level" presStyleLbl="node1" presStyleIdx="2" presStyleCnt="4">
        <dgm:presLayoutVars>
          <dgm:chMax val="1"/>
          <dgm:bulletEnabled val="1"/>
        </dgm:presLayoutVars>
      </dgm:prSet>
      <dgm:spPr/>
    </dgm:pt>
    <dgm:pt modelId="{BB96D887-1D53-3145-8E3A-C5F3A4E813B8}" type="pres">
      <dgm:prSet presAssocID="{09EE3552-3D23-8A40-825E-0E24BB54F4E8}" presName="levelTx" presStyleLbl="revTx" presStyleIdx="0" presStyleCnt="0">
        <dgm:presLayoutVars>
          <dgm:chMax val="1"/>
          <dgm:bulletEnabled val="1"/>
        </dgm:presLayoutVars>
      </dgm:prSet>
      <dgm:spPr/>
    </dgm:pt>
    <dgm:pt modelId="{6766BF2E-84BE-FB4F-9762-1F4932C831DC}" type="pres">
      <dgm:prSet presAssocID="{2B68AF84-B4F1-0B46-A823-E13B196007B1}" presName="Name8" presStyleCnt="0"/>
      <dgm:spPr/>
    </dgm:pt>
    <dgm:pt modelId="{15030E46-1EC2-014C-86A2-C150E686A60E}" type="pres">
      <dgm:prSet presAssocID="{2B68AF84-B4F1-0B46-A823-E13B196007B1}" presName="level" presStyleLbl="node1" presStyleIdx="3" presStyleCnt="4">
        <dgm:presLayoutVars>
          <dgm:chMax val="1"/>
          <dgm:bulletEnabled val="1"/>
        </dgm:presLayoutVars>
      </dgm:prSet>
      <dgm:spPr/>
    </dgm:pt>
    <dgm:pt modelId="{A4298F2D-8CA1-7343-B84C-325D07C3E854}" type="pres">
      <dgm:prSet presAssocID="{2B68AF84-B4F1-0B46-A823-E13B196007B1}" presName="levelTx" presStyleLbl="revTx" presStyleIdx="0" presStyleCnt="0">
        <dgm:presLayoutVars>
          <dgm:chMax val="1"/>
          <dgm:bulletEnabled val="1"/>
        </dgm:presLayoutVars>
      </dgm:prSet>
      <dgm:spPr/>
    </dgm:pt>
  </dgm:ptLst>
  <dgm:cxnLst>
    <dgm:cxn modelId="{F68CEB01-50AD-451D-9DEA-5547D88CA81A}" type="presOf" srcId="{EE64A7F9-B653-D544-B8C8-E671B8A1A806}" destId="{28AB4D4D-0857-CE4D-A7D7-FA5E08CC6647}" srcOrd="0" destOrd="0" presId="urn:microsoft.com/office/officeart/2005/8/layout/pyramid1"/>
    <dgm:cxn modelId="{CF3CCA0B-A3B9-4042-9DD9-531F4BFCA9E1}" srcId="{EE64A7F9-B653-D544-B8C8-E671B8A1A806}" destId="{09EE3552-3D23-8A40-825E-0E24BB54F4E8}" srcOrd="2" destOrd="0" parTransId="{3A077702-7FE0-CB41-A118-1F7E59E7659C}" sibTransId="{D57E0A4C-AC12-0647-AA51-EB9C48D629C7}"/>
    <dgm:cxn modelId="{9957D112-B542-490A-ABF9-E1B3B2A5E189}" type="presOf" srcId="{C22F556A-C298-784D-BE03-DDDEA96D5BC0}" destId="{E4E7BC87-4C0B-8242-AC41-3E7650204663}" srcOrd="0" destOrd="0" presId="urn:microsoft.com/office/officeart/2005/8/layout/pyramid1"/>
    <dgm:cxn modelId="{E017A21D-2245-4DF0-B456-9A4917D2EDCD}" type="presOf" srcId="{2B68AF84-B4F1-0B46-A823-E13B196007B1}" destId="{15030E46-1EC2-014C-86A2-C150E686A60E}" srcOrd="0" destOrd="0" presId="urn:microsoft.com/office/officeart/2005/8/layout/pyramid1"/>
    <dgm:cxn modelId="{0AB26620-3913-8947-B26F-E24B4DFCD65E}" srcId="{EE64A7F9-B653-D544-B8C8-E671B8A1A806}" destId="{2DBBE915-000A-1E44-92EE-B59794578104}" srcOrd="0" destOrd="0" parTransId="{52B66E9D-87CE-9F45-89A4-3995CFFD5A51}" sibTransId="{1CFFA9B9-2564-4044-B1CB-BCC84059FC55}"/>
    <dgm:cxn modelId="{E2E41028-C5B3-E247-881A-6109FF4ED3EC}" srcId="{EE64A7F9-B653-D544-B8C8-E671B8A1A806}" destId="{C22F556A-C298-784D-BE03-DDDEA96D5BC0}" srcOrd="1" destOrd="0" parTransId="{073789AA-CB39-9440-AF93-E3629213BE41}" sibTransId="{61D39097-F32F-C74D-ADEC-007865341668}"/>
    <dgm:cxn modelId="{350FCA2B-9CFB-44D1-A017-00107B17834F}" type="presOf" srcId="{2B68AF84-B4F1-0B46-A823-E13B196007B1}" destId="{A4298F2D-8CA1-7343-B84C-325D07C3E854}" srcOrd="1" destOrd="0" presId="urn:microsoft.com/office/officeart/2005/8/layout/pyramid1"/>
    <dgm:cxn modelId="{75E30730-12B2-45DA-B2A3-DA3863AD8D6F}" type="presOf" srcId="{09EE3552-3D23-8A40-825E-0E24BB54F4E8}" destId="{BB96D887-1D53-3145-8E3A-C5F3A4E813B8}" srcOrd="1" destOrd="0" presId="urn:microsoft.com/office/officeart/2005/8/layout/pyramid1"/>
    <dgm:cxn modelId="{7F499AC1-4D50-2A49-B822-98B5AF95B4DC}" srcId="{EE64A7F9-B653-D544-B8C8-E671B8A1A806}" destId="{2B68AF84-B4F1-0B46-A823-E13B196007B1}" srcOrd="3" destOrd="0" parTransId="{A8EACFD9-10BE-9A4C-B806-B6F23EB60836}" sibTransId="{652E0E48-8137-9442-8707-01304255D9EF}"/>
    <dgm:cxn modelId="{0856C8C2-5354-4360-AADD-284A680F7C21}" type="presOf" srcId="{2DBBE915-000A-1E44-92EE-B59794578104}" destId="{1B9F8ACA-8652-164E-8DB7-B7B28DF7640F}" srcOrd="1" destOrd="0" presId="urn:microsoft.com/office/officeart/2005/8/layout/pyramid1"/>
    <dgm:cxn modelId="{E2C8D8C2-A1B1-4C9C-AE38-41886080FFA5}" type="presOf" srcId="{C22F556A-C298-784D-BE03-DDDEA96D5BC0}" destId="{76A5EF0A-FF13-764E-B07F-9308F1D5FB7D}" srcOrd="1" destOrd="0" presId="urn:microsoft.com/office/officeart/2005/8/layout/pyramid1"/>
    <dgm:cxn modelId="{AC6C65D2-2CF8-4CD9-B936-C7A68DF13601}" type="presOf" srcId="{09EE3552-3D23-8A40-825E-0E24BB54F4E8}" destId="{9C0678E1-C3E6-EE41-B446-2BFB2ADC88F9}" srcOrd="0" destOrd="0" presId="urn:microsoft.com/office/officeart/2005/8/layout/pyramid1"/>
    <dgm:cxn modelId="{51FB21EA-89D5-4171-A18D-824307546B38}" type="presOf" srcId="{2DBBE915-000A-1E44-92EE-B59794578104}" destId="{E1688ACA-918E-1044-BEC7-1BFDEBCCB56B}" srcOrd="0" destOrd="0" presId="urn:microsoft.com/office/officeart/2005/8/layout/pyramid1"/>
    <dgm:cxn modelId="{25E6497E-E634-43F6-AC2C-31F78849BFB7}" type="presParOf" srcId="{28AB4D4D-0857-CE4D-A7D7-FA5E08CC6647}" destId="{03472B16-324D-A54C-A149-F6C5002BA2FD}" srcOrd="0" destOrd="0" presId="urn:microsoft.com/office/officeart/2005/8/layout/pyramid1"/>
    <dgm:cxn modelId="{06C0A473-DF42-4C10-B81F-0BB39D4B04C4}" type="presParOf" srcId="{03472B16-324D-A54C-A149-F6C5002BA2FD}" destId="{E1688ACA-918E-1044-BEC7-1BFDEBCCB56B}" srcOrd="0" destOrd="0" presId="urn:microsoft.com/office/officeart/2005/8/layout/pyramid1"/>
    <dgm:cxn modelId="{D7914E23-5B4D-42FE-8E9D-9323F32BDE2F}" type="presParOf" srcId="{03472B16-324D-A54C-A149-F6C5002BA2FD}" destId="{1B9F8ACA-8652-164E-8DB7-B7B28DF7640F}" srcOrd="1" destOrd="0" presId="urn:microsoft.com/office/officeart/2005/8/layout/pyramid1"/>
    <dgm:cxn modelId="{FA2A591F-4EA3-4C1F-A235-D9BADDDDF424}" type="presParOf" srcId="{28AB4D4D-0857-CE4D-A7D7-FA5E08CC6647}" destId="{3465C44A-0205-B044-BB52-9A2D1761A605}" srcOrd="1" destOrd="0" presId="urn:microsoft.com/office/officeart/2005/8/layout/pyramid1"/>
    <dgm:cxn modelId="{3EF09E2E-5FED-4515-9B3F-E6A0B807B9B1}" type="presParOf" srcId="{3465C44A-0205-B044-BB52-9A2D1761A605}" destId="{E4E7BC87-4C0B-8242-AC41-3E7650204663}" srcOrd="0" destOrd="0" presId="urn:microsoft.com/office/officeart/2005/8/layout/pyramid1"/>
    <dgm:cxn modelId="{6DD74AC8-ED81-4BF0-82B5-8AAE14AACEA6}" type="presParOf" srcId="{3465C44A-0205-B044-BB52-9A2D1761A605}" destId="{76A5EF0A-FF13-764E-B07F-9308F1D5FB7D}" srcOrd="1" destOrd="0" presId="urn:microsoft.com/office/officeart/2005/8/layout/pyramid1"/>
    <dgm:cxn modelId="{2DE1067F-AA68-4532-AB10-766361912EF8}" type="presParOf" srcId="{28AB4D4D-0857-CE4D-A7D7-FA5E08CC6647}" destId="{9400BA03-2885-6945-8511-D40291FA5C78}" srcOrd="2" destOrd="0" presId="urn:microsoft.com/office/officeart/2005/8/layout/pyramid1"/>
    <dgm:cxn modelId="{53A5EAEB-727B-47E2-B5FB-F145E50D21CF}" type="presParOf" srcId="{9400BA03-2885-6945-8511-D40291FA5C78}" destId="{9C0678E1-C3E6-EE41-B446-2BFB2ADC88F9}" srcOrd="0" destOrd="0" presId="urn:microsoft.com/office/officeart/2005/8/layout/pyramid1"/>
    <dgm:cxn modelId="{D02E489F-E7FE-42D1-BB2F-F3FC5D2B6A19}" type="presParOf" srcId="{9400BA03-2885-6945-8511-D40291FA5C78}" destId="{BB96D887-1D53-3145-8E3A-C5F3A4E813B8}" srcOrd="1" destOrd="0" presId="urn:microsoft.com/office/officeart/2005/8/layout/pyramid1"/>
    <dgm:cxn modelId="{2F4DCAA0-450B-4791-BFE8-4E0F56E4EFB0}" type="presParOf" srcId="{28AB4D4D-0857-CE4D-A7D7-FA5E08CC6647}" destId="{6766BF2E-84BE-FB4F-9762-1F4932C831DC}" srcOrd="3" destOrd="0" presId="urn:microsoft.com/office/officeart/2005/8/layout/pyramid1"/>
    <dgm:cxn modelId="{E85E8127-53D5-48D1-9EC7-AFD57ED05248}" type="presParOf" srcId="{6766BF2E-84BE-FB4F-9762-1F4932C831DC}" destId="{15030E46-1EC2-014C-86A2-C150E686A60E}" srcOrd="0" destOrd="0" presId="urn:microsoft.com/office/officeart/2005/8/layout/pyramid1"/>
    <dgm:cxn modelId="{7078BB5A-6EB0-42EC-86B1-5E874EB1942D}" type="presParOf" srcId="{6766BF2E-84BE-FB4F-9762-1F4932C831DC}" destId="{A4298F2D-8CA1-7343-B84C-325D07C3E85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88ACA-918E-1044-BEC7-1BFDEBCCB56B}">
      <dsp:nvSpPr>
        <dsp:cNvPr id="0" name=""/>
        <dsp:cNvSpPr/>
      </dsp:nvSpPr>
      <dsp:spPr>
        <a:xfrm>
          <a:off x="2222910" y="0"/>
          <a:ext cx="1481940" cy="1000226"/>
        </a:xfrm>
        <a:prstGeom prst="trapezoid">
          <a:avLst>
            <a:gd name="adj" fmla="val 7408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Results</a:t>
          </a:r>
        </a:p>
      </dsp:txBody>
      <dsp:txXfrm>
        <a:off x="2222910" y="0"/>
        <a:ext cx="1481940" cy="1000226"/>
      </dsp:txXfrm>
    </dsp:sp>
    <dsp:sp modelId="{E4E7BC87-4C0B-8242-AC41-3E7650204663}">
      <dsp:nvSpPr>
        <dsp:cNvPr id="0" name=""/>
        <dsp:cNvSpPr/>
      </dsp:nvSpPr>
      <dsp:spPr>
        <a:xfrm>
          <a:off x="1481940" y="1000226"/>
          <a:ext cx="2963880" cy="1000226"/>
        </a:xfrm>
        <a:prstGeom prst="trapezoid">
          <a:avLst>
            <a:gd name="adj" fmla="val 7408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Behavior</a:t>
          </a:r>
        </a:p>
      </dsp:txBody>
      <dsp:txXfrm>
        <a:off x="2000619" y="1000226"/>
        <a:ext cx="1926522" cy="1000226"/>
      </dsp:txXfrm>
    </dsp:sp>
    <dsp:sp modelId="{9C0678E1-C3E6-EE41-B446-2BFB2ADC88F9}">
      <dsp:nvSpPr>
        <dsp:cNvPr id="0" name=""/>
        <dsp:cNvSpPr/>
      </dsp:nvSpPr>
      <dsp:spPr>
        <a:xfrm>
          <a:off x="740970" y="2000451"/>
          <a:ext cx="4445821" cy="1000226"/>
        </a:xfrm>
        <a:prstGeom prst="trapezoid">
          <a:avLst>
            <a:gd name="adj" fmla="val 7408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Learning</a:t>
          </a:r>
        </a:p>
      </dsp:txBody>
      <dsp:txXfrm>
        <a:off x="1518989" y="2000451"/>
        <a:ext cx="2889783" cy="1000226"/>
      </dsp:txXfrm>
    </dsp:sp>
    <dsp:sp modelId="{15030E46-1EC2-014C-86A2-C150E686A60E}">
      <dsp:nvSpPr>
        <dsp:cNvPr id="0" name=""/>
        <dsp:cNvSpPr/>
      </dsp:nvSpPr>
      <dsp:spPr>
        <a:xfrm>
          <a:off x="0" y="3000678"/>
          <a:ext cx="5927761" cy="1000226"/>
        </a:xfrm>
        <a:prstGeom prst="trapezoid">
          <a:avLst>
            <a:gd name="adj" fmla="val 7408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Reaction</a:t>
          </a:r>
        </a:p>
      </dsp:txBody>
      <dsp:txXfrm>
        <a:off x="1037358" y="3000678"/>
        <a:ext cx="3853045" cy="100022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AA19B-1FC6-4823-863E-17CAA9BA2763}" type="datetimeFigureOut">
              <a:rPr lang="en-US" smtClean="0"/>
              <a:t>4/24/2018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B3C74B-8EB2-448F-A8AD-EA07839144E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This study was intended to measure the impact of a longitudinal integrated clerkship at Harvard medical school.  The investigators compared 27 students who went through the integrated with with 40 students who experienced the traditional clerkship model and served as a control group.  Their outcome of interest was how students scored on a measure of patient centeredness called the patient-practitioner orientation scale.  This would be a measure of attitude change as a result of this innovative program.  As you can see here (click to bring in figure), the integrated clerkship students are represented here with the top line and the control group is here underneath.  Their patient-centeredness scores are listed here at 3 time points, pre-clerkship, post-clerkship, and follow-up.</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2AB8D12D-864C-2841-8B5E-3BA7FB5A982E}" type="slidenum">
              <a:rPr lang="en-US"/>
              <a:pPr eaLnBrk="1" hangingPunct="1"/>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This was a study performed on 3 cohorts of medical students randomly assigned to give oral presentations on rounds without structured feedback from teaching faculty, with simple feedback, or with detailed feedback.  At the end of the study the subjects gave oral presentations in front on other preceptors who were blinded to their study group.  The preceptors used rating forms to assess the quality of the oral presentations.  The investigators found….click to bring in table</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89CA7FE6-6996-2E4A-BB79-36EA5AFBB891}" type="slidenum">
              <a:rPr lang="en-US"/>
              <a:pPr eaLnBrk="1" hangingPunct="1"/>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B3C74B-8EB2-448F-A8AD-EA07839144ED}" type="slidenum">
              <a:rPr lang="en-US" smtClean="0"/>
              <a:t>30</a:t>
            </a:fld>
            <a:endParaRPr lang="en-US"/>
          </a:p>
        </p:txBody>
      </p:sp>
    </p:spTree>
    <p:extLst>
      <p:ext uri="{BB962C8B-B14F-4D97-AF65-F5344CB8AC3E}">
        <p14:creationId xmlns:p14="http://schemas.microsoft.com/office/powerpoint/2010/main" val="417469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4/24/2018</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961E20EA-14F0-49C1-9C19-FEFA86466405}"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353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69637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698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60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358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FECD78-3C8E-49F2-8FAB-59489D168ABB}"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599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325987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FECD78-3C8E-49F2-8FAB-59489D168ABB}"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384021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400062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E20EA-14F0-49C1-9C19-FEFA8646640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6735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BFECD78-3C8E-49F2-8FAB-59489D168ABB}" type="datetimeFigureOut">
              <a:rPr lang="en-US" smtClean="0"/>
              <a:pPr/>
              <a:t>4/24/2018</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9466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cstate="email">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BFECD78-3C8E-49F2-8FAB-59489D168ABB}" type="datetimeFigureOut">
              <a:rPr lang="en-US" smtClean="0"/>
              <a:pPr/>
              <a:t>4/24/2018</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val="34971255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ennifer_kesselheim@dfci.harvard.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411" y="2067198"/>
            <a:ext cx="8395582" cy="1470025"/>
          </a:xfrm>
        </p:spPr>
        <p:txBody>
          <a:bodyPr>
            <a:normAutofit fontScale="90000"/>
          </a:bodyPr>
          <a:lstStyle/>
          <a:p>
            <a:r>
              <a:rPr lang="en-US" dirty="0">
                <a:solidFill>
                  <a:schemeClr val="accent5"/>
                </a:solidFill>
              </a:rPr>
              <a:t>Research and Scholarship in Medical education:</a:t>
            </a:r>
            <a:br>
              <a:rPr lang="en-US" dirty="0">
                <a:solidFill>
                  <a:schemeClr val="accent5"/>
                </a:solidFill>
              </a:rPr>
            </a:br>
            <a:br>
              <a:rPr lang="en-US" dirty="0">
                <a:solidFill>
                  <a:schemeClr val="accent5"/>
                </a:solidFill>
              </a:rPr>
            </a:br>
            <a:r>
              <a:rPr lang="en-US" dirty="0">
                <a:solidFill>
                  <a:schemeClr val="accent5"/>
                </a:solidFill>
              </a:rPr>
              <a:t>overcoming the barriers</a:t>
            </a:r>
          </a:p>
        </p:txBody>
      </p:sp>
      <p:sp>
        <p:nvSpPr>
          <p:cNvPr id="3" name="Subtitle 2"/>
          <p:cNvSpPr>
            <a:spLocks noGrp="1"/>
          </p:cNvSpPr>
          <p:nvPr>
            <p:ph type="subTitle" idx="1"/>
          </p:nvPr>
        </p:nvSpPr>
        <p:spPr>
          <a:xfrm>
            <a:off x="2396319" y="3581083"/>
            <a:ext cx="5766779" cy="1148860"/>
          </a:xfrm>
        </p:spPr>
        <p:txBody>
          <a:bodyPr>
            <a:normAutofit fontScale="70000" lnSpcReduction="20000"/>
          </a:bodyPr>
          <a:lstStyle/>
          <a:p>
            <a:r>
              <a:rPr lang="en-US" sz="2000" dirty="0"/>
              <a:t>Jennifer Kesselheim, MD, </a:t>
            </a:r>
            <a:r>
              <a:rPr lang="en-US" sz="2000" dirty="0" err="1"/>
              <a:t>EdM</a:t>
            </a:r>
            <a:endParaRPr lang="en-US" sz="2000" dirty="0"/>
          </a:p>
          <a:p>
            <a:r>
              <a:rPr lang="en-US" sz="2000" dirty="0"/>
              <a:t>Boston Children’s hospital—spring academy retreat</a:t>
            </a:r>
          </a:p>
          <a:p>
            <a:r>
              <a:rPr lang="en-US" sz="2000" dirty="0"/>
              <a:t>April 25, 2018</a:t>
            </a:r>
          </a:p>
        </p:txBody>
      </p:sp>
    </p:spTree>
    <p:extLst>
      <p:ext uri="{BB962C8B-B14F-4D97-AF65-F5344CB8AC3E}">
        <p14:creationId xmlns:p14="http://schemas.microsoft.com/office/powerpoint/2010/main" val="250951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19" y="550965"/>
            <a:ext cx="6571343" cy="1049235"/>
          </a:xfrm>
        </p:spPr>
        <p:txBody>
          <a:bodyPr/>
          <a:lstStyle/>
          <a:p>
            <a:r>
              <a:rPr lang="en-US" dirty="0"/>
              <a:t>Criteria for Exemption</a:t>
            </a:r>
          </a:p>
        </p:txBody>
      </p:sp>
      <p:sp>
        <p:nvSpPr>
          <p:cNvPr id="3" name="Content Placeholder 2"/>
          <p:cNvSpPr>
            <a:spLocks noGrp="1"/>
          </p:cNvSpPr>
          <p:nvPr>
            <p:ph idx="1"/>
          </p:nvPr>
        </p:nvSpPr>
        <p:spPr>
          <a:xfrm>
            <a:off x="905797" y="1849581"/>
            <a:ext cx="7556313" cy="4144963"/>
          </a:xfrm>
        </p:spPr>
        <p:txBody>
          <a:bodyPr>
            <a:noAutofit/>
          </a:bodyPr>
          <a:lstStyle/>
          <a:p>
            <a:r>
              <a:rPr lang="en-US" dirty="0"/>
              <a:t>Research conducted in established educational settings, involving normal educational practices</a:t>
            </a:r>
          </a:p>
          <a:p>
            <a:pPr lvl="1"/>
            <a:r>
              <a:rPr lang="en-US" sz="1800" dirty="0" err="1"/>
              <a:t>Eg</a:t>
            </a:r>
            <a:r>
              <a:rPr lang="en-US" sz="1800" dirty="0"/>
              <a:t>: research on effectiveness or comparing instructional techniques, curricula</a:t>
            </a:r>
          </a:p>
          <a:p>
            <a:r>
              <a:rPr lang="en-US" dirty="0"/>
              <a:t>Research involving the use of educational tests, survey procedures, interviews or observation of public behavior UNLESS</a:t>
            </a:r>
          </a:p>
          <a:p>
            <a:pPr lvl="1"/>
            <a:r>
              <a:rPr lang="en-US" sz="1800" dirty="0"/>
              <a:t>Subject could be at greater than minimal risk</a:t>
            </a:r>
          </a:p>
          <a:p>
            <a:pPr lvl="1"/>
            <a:r>
              <a:rPr lang="en-US" sz="1800" dirty="0"/>
              <a:t>Confidentiality cannot be maintained</a:t>
            </a:r>
          </a:p>
          <a:p>
            <a:r>
              <a:rPr lang="en-US" dirty="0"/>
              <a:t>Research involving the collection or study of existing data, documents, records without subject identification</a:t>
            </a:r>
          </a:p>
        </p:txBody>
      </p:sp>
    </p:spTree>
    <p:extLst>
      <p:ext uri="{BB962C8B-B14F-4D97-AF65-F5344CB8AC3E}">
        <p14:creationId xmlns:p14="http://schemas.microsoft.com/office/powerpoint/2010/main" val="3802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7175-A9F3-4635-A394-5436D7452A65}"/>
              </a:ext>
            </a:extLst>
          </p:cNvPr>
          <p:cNvSpPr>
            <a:spLocks noGrp="1"/>
          </p:cNvSpPr>
          <p:nvPr>
            <p:ph type="title"/>
          </p:nvPr>
        </p:nvSpPr>
        <p:spPr/>
        <p:txBody>
          <a:bodyPr/>
          <a:lstStyle/>
          <a:p>
            <a:r>
              <a:rPr lang="en-US" dirty="0"/>
              <a:t>Tips for working with the IRB</a:t>
            </a:r>
          </a:p>
        </p:txBody>
      </p:sp>
      <p:sp>
        <p:nvSpPr>
          <p:cNvPr id="3" name="Content Placeholder 2">
            <a:extLst>
              <a:ext uri="{FF2B5EF4-FFF2-40B4-BE49-F238E27FC236}">
                <a16:creationId xmlns:a16="http://schemas.microsoft.com/office/drawing/2014/main" id="{6A1920C5-E6A8-454D-B911-EB561D5A19AA}"/>
              </a:ext>
            </a:extLst>
          </p:cNvPr>
          <p:cNvSpPr>
            <a:spLocks noGrp="1"/>
          </p:cNvSpPr>
          <p:nvPr>
            <p:ph idx="1"/>
          </p:nvPr>
        </p:nvSpPr>
        <p:spPr>
          <a:xfrm>
            <a:off x="947651" y="2015732"/>
            <a:ext cx="7797338" cy="3952805"/>
          </a:xfrm>
        </p:spPr>
        <p:txBody>
          <a:bodyPr>
            <a:normAutofit/>
          </a:bodyPr>
          <a:lstStyle/>
          <a:p>
            <a:r>
              <a:rPr lang="en-US" sz="2400" dirty="0"/>
              <a:t>Leave enough time and be efficient!</a:t>
            </a:r>
          </a:p>
          <a:p>
            <a:pPr lvl="1"/>
            <a:r>
              <a:rPr lang="en-US" sz="1800" dirty="0"/>
              <a:t>Email or call with inquiries before submission</a:t>
            </a:r>
          </a:p>
          <a:p>
            <a:pPr lvl="1"/>
            <a:r>
              <a:rPr lang="en-US" sz="1800" dirty="0"/>
              <a:t>Remember administrative review comes first</a:t>
            </a:r>
          </a:p>
          <a:p>
            <a:r>
              <a:rPr lang="en-US" sz="2400" dirty="0"/>
              <a:t>Collaborators often need to work through their own IRB</a:t>
            </a:r>
          </a:p>
          <a:p>
            <a:r>
              <a:rPr lang="en-US" sz="2400" dirty="0"/>
              <a:t>Remain open to feedback and refinement of your project</a:t>
            </a:r>
          </a:p>
          <a:p>
            <a:r>
              <a:rPr lang="en-US" sz="2400" dirty="0"/>
              <a:t>Designation of exemption must be made by IRB (not you)</a:t>
            </a:r>
          </a:p>
        </p:txBody>
      </p:sp>
    </p:spTree>
    <p:extLst>
      <p:ext uri="{BB962C8B-B14F-4D97-AF65-F5344CB8AC3E}">
        <p14:creationId xmlns:p14="http://schemas.microsoft.com/office/powerpoint/2010/main" val="371262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B8E2-AB70-439A-8C8C-D49F09AF72C6}"/>
              </a:ext>
            </a:extLst>
          </p:cNvPr>
          <p:cNvSpPr>
            <a:spLocks noGrp="1"/>
          </p:cNvSpPr>
          <p:nvPr>
            <p:ph type="title"/>
          </p:nvPr>
        </p:nvSpPr>
        <p:spPr/>
        <p:txBody>
          <a:bodyPr/>
          <a:lstStyle/>
          <a:p>
            <a:r>
              <a:rPr lang="en-US" dirty="0"/>
              <a:t>Tips for Working with the IRB</a:t>
            </a:r>
          </a:p>
        </p:txBody>
      </p:sp>
      <p:sp>
        <p:nvSpPr>
          <p:cNvPr id="3" name="Content Placeholder 2">
            <a:extLst>
              <a:ext uri="{FF2B5EF4-FFF2-40B4-BE49-F238E27FC236}">
                <a16:creationId xmlns:a16="http://schemas.microsoft.com/office/drawing/2014/main" id="{E0F76B00-70F0-40AC-92C7-FF452797AD7D}"/>
              </a:ext>
            </a:extLst>
          </p:cNvPr>
          <p:cNvSpPr>
            <a:spLocks noGrp="1"/>
          </p:cNvSpPr>
          <p:nvPr>
            <p:ph idx="1"/>
          </p:nvPr>
        </p:nvSpPr>
        <p:spPr>
          <a:xfrm>
            <a:off x="1155469" y="1853755"/>
            <a:ext cx="7697586" cy="4156347"/>
          </a:xfrm>
        </p:spPr>
        <p:txBody>
          <a:bodyPr>
            <a:normAutofit/>
          </a:bodyPr>
          <a:lstStyle/>
          <a:p>
            <a:r>
              <a:rPr lang="en-US" sz="2400" dirty="0"/>
              <a:t>Balancing risks and benefits for subjects</a:t>
            </a:r>
          </a:p>
          <a:p>
            <a:pPr lvl="1"/>
            <a:r>
              <a:rPr lang="en-US" sz="1800" dirty="0"/>
              <a:t>Risks are usually low but must be explained honestly</a:t>
            </a:r>
          </a:p>
          <a:p>
            <a:pPr lvl="2"/>
            <a:r>
              <a:rPr lang="en-US" sz="1800" dirty="0"/>
              <a:t>Especially if patients or families involved</a:t>
            </a:r>
          </a:p>
          <a:p>
            <a:pPr lvl="1"/>
            <a:r>
              <a:rPr lang="en-US" sz="1800" dirty="0"/>
              <a:t>Largest risk is often confidentiality</a:t>
            </a:r>
          </a:p>
          <a:p>
            <a:pPr lvl="2"/>
            <a:r>
              <a:rPr lang="en-US" sz="1800" dirty="0"/>
              <a:t>Employment and advancement</a:t>
            </a:r>
          </a:p>
          <a:p>
            <a:pPr lvl="2"/>
            <a:r>
              <a:rPr lang="en-US" sz="1800" dirty="0"/>
              <a:t>Privacy considerations</a:t>
            </a:r>
          </a:p>
          <a:p>
            <a:r>
              <a:rPr lang="en-US" sz="2400" dirty="0"/>
              <a:t>Incentives or compensation</a:t>
            </a:r>
          </a:p>
          <a:p>
            <a:pPr lvl="1"/>
            <a:r>
              <a:rPr lang="en-US" sz="1800" dirty="0"/>
              <a:t>Avoiding undue influence and coercion</a:t>
            </a:r>
          </a:p>
          <a:p>
            <a:pPr lvl="1"/>
            <a:r>
              <a:rPr lang="en-US" sz="1800" dirty="0"/>
              <a:t>Ensure voluntariness</a:t>
            </a:r>
          </a:p>
        </p:txBody>
      </p:sp>
    </p:spTree>
    <p:extLst>
      <p:ext uri="{BB962C8B-B14F-4D97-AF65-F5344CB8AC3E}">
        <p14:creationId xmlns:p14="http://schemas.microsoft.com/office/powerpoint/2010/main" val="311518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83C7-66F2-41F0-B55B-694CD5A9FBCB}"/>
              </a:ext>
            </a:extLst>
          </p:cNvPr>
          <p:cNvSpPr>
            <a:spLocks noGrp="1"/>
          </p:cNvSpPr>
          <p:nvPr>
            <p:ph type="title"/>
          </p:nvPr>
        </p:nvSpPr>
        <p:spPr/>
        <p:txBody>
          <a:bodyPr/>
          <a:lstStyle/>
          <a:p>
            <a:r>
              <a:rPr lang="en-US" dirty="0"/>
              <a:t>Barrier #2: Small programs</a:t>
            </a:r>
          </a:p>
        </p:txBody>
      </p:sp>
      <p:sp>
        <p:nvSpPr>
          <p:cNvPr id="3" name="Content Placeholder 2">
            <a:extLst>
              <a:ext uri="{FF2B5EF4-FFF2-40B4-BE49-F238E27FC236}">
                <a16:creationId xmlns:a16="http://schemas.microsoft.com/office/drawing/2014/main" id="{41C05213-5A92-4D71-B8D3-2628775A61B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388506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Collaborators</a:t>
            </a:r>
          </a:p>
        </p:txBody>
      </p:sp>
      <p:sp>
        <p:nvSpPr>
          <p:cNvPr id="3" name="Content Placeholder 2"/>
          <p:cNvSpPr>
            <a:spLocks noGrp="1"/>
          </p:cNvSpPr>
          <p:nvPr>
            <p:ph idx="1"/>
          </p:nvPr>
        </p:nvSpPr>
        <p:spPr>
          <a:xfrm>
            <a:off x="1346662" y="2015733"/>
            <a:ext cx="7117059" cy="3952805"/>
          </a:xfrm>
        </p:spPr>
        <p:txBody>
          <a:bodyPr>
            <a:normAutofit/>
          </a:bodyPr>
          <a:lstStyle/>
          <a:p>
            <a:r>
              <a:rPr lang="en-US" sz="1800" dirty="0"/>
              <a:t>A great strategy to boost your study population size and sample size!</a:t>
            </a:r>
          </a:p>
          <a:p>
            <a:r>
              <a:rPr lang="en-US" sz="1800" dirty="0"/>
              <a:t>Potential collaborators are likely to be receptive!</a:t>
            </a:r>
          </a:p>
          <a:p>
            <a:r>
              <a:rPr lang="en-US" sz="1800" dirty="0"/>
              <a:t>Local</a:t>
            </a:r>
          </a:p>
          <a:p>
            <a:pPr lvl="1"/>
            <a:r>
              <a:rPr lang="en-US" dirty="0"/>
              <a:t>HMS Academy</a:t>
            </a:r>
          </a:p>
          <a:p>
            <a:pPr lvl="1"/>
            <a:r>
              <a:rPr lang="en-US" dirty="0"/>
              <a:t>HMS/PME leadership</a:t>
            </a:r>
          </a:p>
          <a:p>
            <a:pPr lvl="1"/>
            <a:r>
              <a:rPr lang="en-US" dirty="0"/>
              <a:t>Hospital-based Academies</a:t>
            </a:r>
          </a:p>
          <a:p>
            <a:pPr lvl="1"/>
            <a:r>
              <a:rPr lang="en-US" dirty="0"/>
              <a:t>GME Community</a:t>
            </a:r>
          </a:p>
          <a:p>
            <a:r>
              <a:rPr lang="en-US" sz="1800" dirty="0"/>
              <a:t>National</a:t>
            </a:r>
          </a:p>
          <a:p>
            <a:pPr lvl="1"/>
            <a:r>
              <a:rPr lang="en-US" dirty="0"/>
              <a:t>Professional organizations</a:t>
            </a:r>
          </a:p>
          <a:p>
            <a:pPr lvl="1"/>
            <a:r>
              <a:rPr lang="en-US" dirty="0"/>
              <a:t>Personal contacts, mentor contacts</a:t>
            </a:r>
          </a:p>
        </p:txBody>
      </p:sp>
    </p:spTree>
    <p:extLst>
      <p:ext uri="{BB962C8B-B14F-4D97-AF65-F5344CB8AC3E}">
        <p14:creationId xmlns:p14="http://schemas.microsoft.com/office/powerpoint/2010/main" val="218071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F2E09-0656-4E7B-83AD-DF120923FECC}"/>
              </a:ext>
            </a:extLst>
          </p:cNvPr>
          <p:cNvSpPr>
            <a:spLocks noGrp="1"/>
          </p:cNvSpPr>
          <p:nvPr>
            <p:ph type="title"/>
          </p:nvPr>
        </p:nvSpPr>
        <p:spPr/>
        <p:txBody>
          <a:bodyPr/>
          <a:lstStyle/>
          <a:p>
            <a:r>
              <a:rPr lang="en-US" dirty="0"/>
              <a:t>Starting somewhere</a:t>
            </a:r>
          </a:p>
        </p:txBody>
      </p:sp>
      <p:sp>
        <p:nvSpPr>
          <p:cNvPr id="3" name="Content Placeholder 2">
            <a:extLst>
              <a:ext uri="{FF2B5EF4-FFF2-40B4-BE49-F238E27FC236}">
                <a16:creationId xmlns:a16="http://schemas.microsoft.com/office/drawing/2014/main" id="{D197022B-014A-44C1-B17B-FE293CAF3118}"/>
              </a:ext>
            </a:extLst>
          </p:cNvPr>
          <p:cNvSpPr>
            <a:spLocks noGrp="1"/>
          </p:cNvSpPr>
          <p:nvPr>
            <p:ph idx="1"/>
          </p:nvPr>
        </p:nvSpPr>
        <p:spPr/>
        <p:txBody>
          <a:bodyPr/>
          <a:lstStyle/>
          <a:p>
            <a:r>
              <a:rPr lang="en-US" dirty="0"/>
              <a:t>A small study is a great first step, especially if data are convincing</a:t>
            </a:r>
          </a:p>
          <a:p>
            <a:r>
              <a:rPr lang="en-US" dirty="0"/>
              <a:t>Provides pilot data to allow for larger study</a:t>
            </a:r>
          </a:p>
          <a:p>
            <a:pPr lvl="1"/>
            <a:r>
              <a:rPr lang="en-US" dirty="0"/>
              <a:t>Collaborators</a:t>
            </a:r>
          </a:p>
          <a:p>
            <a:pPr lvl="1"/>
            <a:r>
              <a:rPr lang="en-US" dirty="0"/>
              <a:t>Funders</a:t>
            </a:r>
          </a:p>
          <a:p>
            <a:r>
              <a:rPr lang="en-US" dirty="0"/>
              <a:t>“Really Good Stuff” in </a:t>
            </a:r>
            <a:r>
              <a:rPr lang="en-US" i="1" dirty="0"/>
              <a:t>Medical Education</a:t>
            </a:r>
          </a:p>
          <a:p>
            <a:pPr lvl="1"/>
            <a:r>
              <a:rPr lang="en-US" dirty="0"/>
              <a:t>500 words, no tables/figures, short report on an innovation</a:t>
            </a:r>
          </a:p>
          <a:p>
            <a:pPr lvl="1"/>
            <a:r>
              <a:rPr lang="en-US" dirty="0"/>
              <a:t>What problem was addressed?  What was tried?  Lessons learned?</a:t>
            </a:r>
          </a:p>
        </p:txBody>
      </p:sp>
    </p:spTree>
    <p:extLst>
      <p:ext uri="{BB962C8B-B14F-4D97-AF65-F5344CB8AC3E}">
        <p14:creationId xmlns:p14="http://schemas.microsoft.com/office/powerpoint/2010/main" val="126681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9EBEB-1729-42A8-9750-40ED0431319C}"/>
              </a:ext>
            </a:extLst>
          </p:cNvPr>
          <p:cNvSpPr>
            <a:spLocks noGrp="1"/>
          </p:cNvSpPr>
          <p:nvPr>
            <p:ph type="title"/>
          </p:nvPr>
        </p:nvSpPr>
        <p:spPr>
          <a:xfrm>
            <a:off x="565265" y="804520"/>
            <a:ext cx="7449569" cy="1049235"/>
          </a:xfrm>
        </p:spPr>
        <p:txBody>
          <a:bodyPr/>
          <a:lstStyle/>
          <a:p>
            <a:r>
              <a:rPr lang="en-US" dirty="0"/>
              <a:t>Use methods to your advantage</a:t>
            </a:r>
          </a:p>
        </p:txBody>
      </p:sp>
      <p:sp>
        <p:nvSpPr>
          <p:cNvPr id="3" name="Content Placeholder 2">
            <a:extLst>
              <a:ext uri="{FF2B5EF4-FFF2-40B4-BE49-F238E27FC236}">
                <a16:creationId xmlns:a16="http://schemas.microsoft.com/office/drawing/2014/main" id="{FED4083D-64EE-4283-9E16-667456B7D438}"/>
              </a:ext>
            </a:extLst>
          </p:cNvPr>
          <p:cNvSpPr>
            <a:spLocks noGrp="1"/>
          </p:cNvSpPr>
          <p:nvPr>
            <p:ph idx="1"/>
          </p:nvPr>
        </p:nvSpPr>
        <p:spPr/>
        <p:txBody>
          <a:bodyPr/>
          <a:lstStyle/>
          <a:p>
            <a:r>
              <a:rPr lang="en-US" dirty="0"/>
              <a:t>Some studies do not require a p value to have impact</a:t>
            </a:r>
          </a:p>
          <a:p>
            <a:r>
              <a:rPr lang="en-US" dirty="0"/>
              <a:t>Qualitative methods</a:t>
            </a:r>
          </a:p>
          <a:p>
            <a:pPr lvl="1"/>
            <a:r>
              <a:rPr lang="en-US" dirty="0"/>
              <a:t>Interviews</a:t>
            </a:r>
          </a:p>
          <a:p>
            <a:pPr lvl="1"/>
            <a:r>
              <a:rPr lang="en-US" dirty="0"/>
              <a:t>Focus groups</a:t>
            </a:r>
          </a:p>
          <a:p>
            <a:r>
              <a:rPr lang="en-US" dirty="0"/>
              <a:t>Blended or mixed-methods approach</a:t>
            </a:r>
          </a:p>
          <a:p>
            <a:r>
              <a:rPr lang="en-US" dirty="0"/>
              <a:t>Workshops later this afternoon</a:t>
            </a:r>
          </a:p>
        </p:txBody>
      </p:sp>
    </p:spTree>
    <p:extLst>
      <p:ext uri="{BB962C8B-B14F-4D97-AF65-F5344CB8AC3E}">
        <p14:creationId xmlns:p14="http://schemas.microsoft.com/office/powerpoint/2010/main" val="4172340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C42C-98BA-451F-90E0-9C22899CAEBF}"/>
              </a:ext>
            </a:extLst>
          </p:cNvPr>
          <p:cNvSpPr>
            <a:spLocks noGrp="1"/>
          </p:cNvSpPr>
          <p:nvPr>
            <p:ph type="title"/>
          </p:nvPr>
        </p:nvSpPr>
        <p:spPr>
          <a:xfrm>
            <a:off x="947651" y="804520"/>
            <a:ext cx="7291628" cy="1049235"/>
          </a:xfrm>
        </p:spPr>
        <p:txBody>
          <a:bodyPr/>
          <a:lstStyle/>
          <a:p>
            <a:r>
              <a:rPr lang="en-US" dirty="0"/>
              <a:t>Join a Research scholar group!!</a:t>
            </a:r>
          </a:p>
        </p:txBody>
      </p:sp>
      <p:sp>
        <p:nvSpPr>
          <p:cNvPr id="3" name="Content Placeholder 2">
            <a:extLst>
              <a:ext uri="{FF2B5EF4-FFF2-40B4-BE49-F238E27FC236}">
                <a16:creationId xmlns:a16="http://schemas.microsoft.com/office/drawing/2014/main" id="{154B1CD0-8BBC-4C61-8721-D4122D6A30F2}"/>
              </a:ext>
            </a:extLst>
          </p:cNvPr>
          <p:cNvSpPr>
            <a:spLocks noGrp="1"/>
          </p:cNvSpPr>
          <p:nvPr>
            <p:ph idx="1"/>
          </p:nvPr>
        </p:nvSpPr>
        <p:spPr/>
        <p:txBody>
          <a:bodyPr/>
          <a:lstStyle/>
          <a:p>
            <a:r>
              <a:rPr lang="en-US" dirty="0"/>
              <a:t>Groups of BCH Academy members who present new research ideas and works in progress</a:t>
            </a:r>
          </a:p>
          <a:p>
            <a:r>
              <a:rPr lang="en-US" dirty="0"/>
              <a:t>Group feedback</a:t>
            </a:r>
          </a:p>
          <a:p>
            <a:r>
              <a:rPr lang="en-US" dirty="0"/>
              <a:t>Two faculty facilitators and statistician</a:t>
            </a:r>
          </a:p>
          <a:p>
            <a:pPr lvl="1"/>
            <a:r>
              <a:rPr lang="en-US" dirty="0"/>
              <a:t>Compile feedback from the discussion</a:t>
            </a:r>
          </a:p>
          <a:p>
            <a:r>
              <a:rPr lang="en-US" dirty="0"/>
              <a:t>Great venue for strategizing about challenges of small sample size</a:t>
            </a:r>
          </a:p>
        </p:txBody>
      </p:sp>
    </p:spTree>
    <p:extLst>
      <p:ext uri="{BB962C8B-B14F-4D97-AF65-F5344CB8AC3E}">
        <p14:creationId xmlns:p14="http://schemas.microsoft.com/office/powerpoint/2010/main" val="66985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D97D-B19A-40D3-9391-067E85461EA5}"/>
              </a:ext>
            </a:extLst>
          </p:cNvPr>
          <p:cNvSpPr>
            <a:spLocks noGrp="1"/>
          </p:cNvSpPr>
          <p:nvPr>
            <p:ph type="title"/>
          </p:nvPr>
        </p:nvSpPr>
        <p:spPr/>
        <p:txBody>
          <a:bodyPr/>
          <a:lstStyle/>
          <a:p>
            <a:r>
              <a:rPr lang="en-US" dirty="0"/>
              <a:t>Barrier #3: Not enough time!</a:t>
            </a:r>
          </a:p>
        </p:txBody>
      </p:sp>
      <p:sp>
        <p:nvSpPr>
          <p:cNvPr id="3" name="Content Placeholder 2">
            <a:extLst>
              <a:ext uri="{FF2B5EF4-FFF2-40B4-BE49-F238E27FC236}">
                <a16:creationId xmlns:a16="http://schemas.microsoft.com/office/drawing/2014/main" id="{E114B198-A998-4150-9002-5A0C8DE9E6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14191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7289-EA15-4199-BEE4-7B8783E71E2A}"/>
              </a:ext>
            </a:extLst>
          </p:cNvPr>
          <p:cNvSpPr>
            <a:spLocks noGrp="1"/>
          </p:cNvSpPr>
          <p:nvPr>
            <p:ph type="title"/>
          </p:nvPr>
        </p:nvSpPr>
        <p:spPr/>
        <p:txBody>
          <a:bodyPr/>
          <a:lstStyle/>
          <a:p>
            <a:r>
              <a:rPr lang="en-US" dirty="0"/>
              <a:t>When time is limited</a:t>
            </a:r>
          </a:p>
        </p:txBody>
      </p:sp>
      <p:sp>
        <p:nvSpPr>
          <p:cNvPr id="3" name="Content Placeholder 2">
            <a:extLst>
              <a:ext uri="{FF2B5EF4-FFF2-40B4-BE49-F238E27FC236}">
                <a16:creationId xmlns:a16="http://schemas.microsoft.com/office/drawing/2014/main" id="{2C010EB9-4119-4503-9772-960E3DC67DD8}"/>
              </a:ext>
            </a:extLst>
          </p:cNvPr>
          <p:cNvSpPr>
            <a:spLocks noGrp="1"/>
          </p:cNvSpPr>
          <p:nvPr>
            <p:ph idx="1"/>
          </p:nvPr>
        </p:nvSpPr>
        <p:spPr/>
        <p:txBody>
          <a:bodyPr/>
          <a:lstStyle/>
          <a:p>
            <a:r>
              <a:rPr lang="en-US" dirty="0"/>
              <a:t>Leverage work you are already doing to innovate and improve training</a:t>
            </a:r>
          </a:p>
          <a:p>
            <a:r>
              <a:rPr lang="en-US" dirty="0"/>
              <a:t>Engage in a thorough literature search</a:t>
            </a:r>
          </a:p>
          <a:p>
            <a:pPr lvl="1"/>
            <a:r>
              <a:rPr lang="en-US" dirty="0"/>
              <a:t>Is your intervention truly novel?</a:t>
            </a:r>
          </a:p>
          <a:p>
            <a:r>
              <a:rPr lang="en-US" dirty="0"/>
              <a:t>Add a component of outcome measurement</a:t>
            </a:r>
          </a:p>
          <a:p>
            <a:pPr lvl="1"/>
            <a:r>
              <a:rPr lang="en-US" dirty="0"/>
              <a:t>What did we accomplish?</a:t>
            </a:r>
          </a:p>
          <a:p>
            <a:pPr lvl="1"/>
            <a:r>
              <a:rPr lang="en-US" dirty="0"/>
              <a:t>Articulate a specific question and investigate its answer</a:t>
            </a:r>
          </a:p>
          <a:p>
            <a:pPr lvl="1"/>
            <a:r>
              <a:rPr lang="en-US" dirty="0"/>
              <a:t>Workshop</a:t>
            </a:r>
          </a:p>
        </p:txBody>
      </p:sp>
    </p:spTree>
    <p:extLst>
      <p:ext uri="{BB962C8B-B14F-4D97-AF65-F5344CB8AC3E}">
        <p14:creationId xmlns:p14="http://schemas.microsoft.com/office/powerpoint/2010/main" val="144818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C704-DDC1-443E-A545-2C86A1EFA46C}"/>
              </a:ext>
            </a:extLst>
          </p:cNvPr>
          <p:cNvSpPr>
            <a:spLocks noGrp="1"/>
          </p:cNvSpPr>
          <p:nvPr>
            <p:ph type="title"/>
          </p:nvPr>
        </p:nvSpPr>
        <p:spPr/>
        <p:txBody>
          <a:bodyPr/>
          <a:lstStyle/>
          <a:p>
            <a:r>
              <a:rPr lang="en-US" dirty="0"/>
              <a:t>Begin with a story</a:t>
            </a:r>
          </a:p>
        </p:txBody>
      </p:sp>
      <p:sp>
        <p:nvSpPr>
          <p:cNvPr id="3" name="Content Placeholder 2">
            <a:extLst>
              <a:ext uri="{FF2B5EF4-FFF2-40B4-BE49-F238E27FC236}">
                <a16:creationId xmlns:a16="http://schemas.microsoft.com/office/drawing/2014/main" id="{DAEE7A8A-79AF-4B7B-8CE0-3061B485189E}"/>
              </a:ext>
            </a:extLst>
          </p:cNvPr>
          <p:cNvSpPr>
            <a:spLocks noGrp="1"/>
          </p:cNvSpPr>
          <p:nvPr>
            <p:ph sz="half" idx="1"/>
          </p:nvPr>
        </p:nvSpPr>
        <p:spPr/>
        <p:txBody>
          <a:bodyPr>
            <a:normAutofit/>
          </a:bodyPr>
          <a:lstStyle/>
          <a:p>
            <a:r>
              <a:rPr lang="en-US" dirty="0"/>
              <a:t>Inspired by a pediatric oncologist who trained me during fellowship</a:t>
            </a:r>
          </a:p>
          <a:p>
            <a:r>
              <a:rPr lang="en-US" dirty="0"/>
              <a:t>Expert clinician</a:t>
            </a:r>
          </a:p>
          <a:p>
            <a:pPr lvl="1"/>
            <a:r>
              <a:rPr lang="en-US" dirty="0"/>
              <a:t>Knowledgeable</a:t>
            </a:r>
          </a:p>
          <a:p>
            <a:pPr lvl="1"/>
            <a:r>
              <a:rPr lang="en-US" dirty="0"/>
              <a:t>Facile with the evidence contributing to best practice</a:t>
            </a:r>
          </a:p>
        </p:txBody>
      </p:sp>
      <p:sp>
        <p:nvSpPr>
          <p:cNvPr id="4" name="Content Placeholder 3">
            <a:extLst>
              <a:ext uri="{FF2B5EF4-FFF2-40B4-BE49-F238E27FC236}">
                <a16:creationId xmlns:a16="http://schemas.microsoft.com/office/drawing/2014/main" id="{8653B443-7E43-4B70-AC1D-5F52E024EF44}"/>
              </a:ext>
            </a:extLst>
          </p:cNvPr>
          <p:cNvSpPr>
            <a:spLocks noGrp="1"/>
          </p:cNvSpPr>
          <p:nvPr>
            <p:ph sz="half" idx="2"/>
          </p:nvPr>
        </p:nvSpPr>
        <p:spPr>
          <a:xfrm>
            <a:off x="4889181" y="2013936"/>
            <a:ext cx="3398607" cy="3796660"/>
          </a:xfrm>
        </p:spPr>
        <p:txBody>
          <a:bodyPr>
            <a:normAutofit/>
          </a:bodyPr>
          <a:lstStyle/>
          <a:p>
            <a:r>
              <a:rPr lang="en-US" dirty="0"/>
              <a:t>Influential investigator</a:t>
            </a:r>
          </a:p>
          <a:p>
            <a:pPr lvl="1"/>
            <a:r>
              <a:rPr lang="en-US" dirty="0"/>
              <a:t>Led numerous clinical trials</a:t>
            </a:r>
          </a:p>
          <a:p>
            <a:pPr lvl="1"/>
            <a:r>
              <a:rPr lang="en-US" dirty="0"/>
              <a:t>Grant funded</a:t>
            </a:r>
          </a:p>
          <a:p>
            <a:pPr lvl="1"/>
            <a:r>
              <a:rPr lang="en-US" dirty="0"/>
              <a:t>Moving the field forward</a:t>
            </a:r>
          </a:p>
          <a:p>
            <a:r>
              <a:rPr lang="en-US" dirty="0"/>
              <a:t>Inspirational teacher</a:t>
            </a:r>
          </a:p>
          <a:p>
            <a:pPr lvl="1"/>
            <a:r>
              <a:rPr lang="en-US" dirty="0"/>
              <a:t>Dedicated to the training mission</a:t>
            </a:r>
          </a:p>
          <a:p>
            <a:pPr lvl="1"/>
            <a:r>
              <a:rPr lang="en-US" dirty="0"/>
              <a:t>Seized every teachable moment</a:t>
            </a:r>
          </a:p>
          <a:p>
            <a:pPr lvl="1"/>
            <a:r>
              <a:rPr lang="en-US" dirty="0"/>
              <a:t>Provided mentorship</a:t>
            </a:r>
          </a:p>
          <a:p>
            <a:endParaRPr lang="en-US" dirty="0"/>
          </a:p>
        </p:txBody>
      </p:sp>
    </p:spTree>
    <p:extLst>
      <p:ext uri="{BB962C8B-B14F-4D97-AF65-F5344CB8AC3E}">
        <p14:creationId xmlns:p14="http://schemas.microsoft.com/office/powerpoint/2010/main" val="28924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0599238"/>
              </p:ext>
            </p:extLst>
          </p:nvPr>
        </p:nvGraphicFramePr>
        <p:xfrm>
          <a:off x="376067" y="1705819"/>
          <a:ext cx="5927762" cy="4000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150819" y="4742854"/>
            <a:ext cx="3060113" cy="1015663"/>
          </a:xfrm>
          <a:prstGeom prst="rect">
            <a:avLst/>
          </a:prstGeom>
          <a:noFill/>
        </p:spPr>
        <p:txBody>
          <a:bodyPr wrap="square" rtlCol="0">
            <a:spAutoFit/>
          </a:bodyPr>
          <a:lstStyle/>
          <a:p>
            <a:r>
              <a:rPr lang="en-US" sz="2000" dirty="0"/>
              <a:t>How the participants react to the experience, satisfaction</a:t>
            </a:r>
          </a:p>
        </p:txBody>
      </p:sp>
      <p:sp>
        <p:nvSpPr>
          <p:cNvPr id="6" name="TextBox 5"/>
          <p:cNvSpPr txBox="1"/>
          <p:nvPr/>
        </p:nvSpPr>
        <p:spPr>
          <a:xfrm>
            <a:off x="5477599" y="3824883"/>
            <a:ext cx="3014211" cy="707886"/>
          </a:xfrm>
          <a:prstGeom prst="rect">
            <a:avLst/>
          </a:prstGeom>
          <a:noFill/>
        </p:spPr>
        <p:txBody>
          <a:bodyPr wrap="square" rtlCol="0">
            <a:spAutoFit/>
          </a:bodyPr>
          <a:lstStyle/>
          <a:p>
            <a:r>
              <a:rPr lang="en-US" sz="2000" dirty="0"/>
              <a:t>A change in attitudes, knowledge, or skill</a:t>
            </a:r>
          </a:p>
        </p:txBody>
      </p:sp>
      <p:sp>
        <p:nvSpPr>
          <p:cNvPr id="7" name="TextBox 6"/>
          <p:cNvSpPr txBox="1"/>
          <p:nvPr/>
        </p:nvSpPr>
        <p:spPr>
          <a:xfrm>
            <a:off x="4926778" y="2830416"/>
            <a:ext cx="4094814" cy="707886"/>
          </a:xfrm>
          <a:prstGeom prst="rect">
            <a:avLst/>
          </a:prstGeom>
          <a:noFill/>
        </p:spPr>
        <p:txBody>
          <a:bodyPr wrap="square" rtlCol="0">
            <a:spAutoFit/>
          </a:bodyPr>
          <a:lstStyle/>
          <a:p>
            <a:r>
              <a:rPr lang="en-US" sz="2000" dirty="0"/>
              <a:t>A change in behavior caused by participation in the program</a:t>
            </a:r>
          </a:p>
        </p:txBody>
      </p:sp>
      <p:sp>
        <p:nvSpPr>
          <p:cNvPr id="8" name="TextBox 7"/>
          <p:cNvSpPr txBox="1"/>
          <p:nvPr/>
        </p:nvSpPr>
        <p:spPr>
          <a:xfrm>
            <a:off x="4460110" y="1912447"/>
            <a:ext cx="4245907" cy="707886"/>
          </a:xfrm>
          <a:prstGeom prst="rect">
            <a:avLst/>
          </a:prstGeom>
          <a:noFill/>
        </p:spPr>
        <p:txBody>
          <a:bodyPr wrap="square" rtlCol="0">
            <a:spAutoFit/>
          </a:bodyPr>
          <a:lstStyle/>
          <a:p>
            <a:r>
              <a:rPr lang="en-US" sz="2000" dirty="0"/>
              <a:t>Final results that occurred due to program participation, in vivo</a:t>
            </a:r>
          </a:p>
        </p:txBody>
      </p:sp>
      <p:sp>
        <p:nvSpPr>
          <p:cNvPr id="9" name="TextBox 8"/>
          <p:cNvSpPr txBox="1"/>
          <p:nvPr/>
        </p:nvSpPr>
        <p:spPr>
          <a:xfrm>
            <a:off x="3054375" y="6226901"/>
            <a:ext cx="6089625" cy="523220"/>
          </a:xfrm>
          <a:prstGeom prst="rect">
            <a:avLst/>
          </a:prstGeom>
          <a:noFill/>
        </p:spPr>
        <p:txBody>
          <a:bodyPr wrap="square" rtlCol="0">
            <a:spAutoFit/>
          </a:bodyPr>
          <a:lstStyle/>
          <a:p>
            <a:pPr algn="ctr"/>
            <a:r>
              <a:rPr lang="en-US" sz="1400" dirty="0"/>
              <a:t>Kirkpatrick DL and Kirkpatrick JD.  Evaluating Training Programs: the four levels.  2006.</a:t>
            </a:r>
          </a:p>
        </p:txBody>
      </p:sp>
    </p:spTree>
    <p:extLst>
      <p:ext uri="{BB962C8B-B14F-4D97-AF65-F5344CB8AC3E}">
        <p14:creationId xmlns:p14="http://schemas.microsoft.com/office/powerpoint/2010/main" val="566200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atin typeface="Calibri" charset="0"/>
              </a:rPr>
              <a:t>Example: Reaction</a:t>
            </a:r>
          </a:p>
        </p:txBody>
      </p:sp>
      <p:sp>
        <p:nvSpPr>
          <p:cNvPr id="12291" name="Content Placeholder 2"/>
          <p:cNvSpPr>
            <a:spLocks noGrp="1"/>
          </p:cNvSpPr>
          <p:nvPr>
            <p:ph idx="1"/>
          </p:nvPr>
        </p:nvSpPr>
        <p:spPr/>
        <p:txBody>
          <a:bodyPr/>
          <a:lstStyle/>
          <a:p>
            <a:endParaRPr lang="en-US">
              <a:latin typeface="Calibri" charset="0"/>
            </a:endParaRPr>
          </a:p>
        </p:txBody>
      </p:sp>
    </p:spTree>
    <p:extLst>
      <p:ext uri="{BB962C8B-B14F-4D97-AF65-F5344CB8AC3E}">
        <p14:creationId xmlns:p14="http://schemas.microsoft.com/office/powerpoint/2010/main" val="228175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952500" y="98425"/>
            <a:ext cx="7848600" cy="1958975"/>
          </a:xfrm>
          <a:noFill/>
        </p:spPr>
      </p:pic>
      <p:graphicFrame>
        <p:nvGraphicFramePr>
          <p:cNvPr id="5" name="Content Placeholder 6"/>
          <p:cNvGraphicFramePr>
            <a:graphicFrameLocks noGrp="1"/>
          </p:cNvGraphicFramePr>
          <p:nvPr>
            <p:extLst>
              <p:ext uri="{D42A27DB-BD31-4B8C-83A1-F6EECF244321}">
                <p14:modId xmlns:p14="http://schemas.microsoft.com/office/powerpoint/2010/main" val="3678606429"/>
              </p:ext>
            </p:extLst>
          </p:nvPr>
        </p:nvGraphicFramePr>
        <p:xfrm>
          <a:off x="762000" y="2057400"/>
          <a:ext cx="8229600" cy="2895600"/>
        </p:xfrm>
        <a:graphic>
          <a:graphicData uri="http://schemas.openxmlformats.org/presentationml/2006/ole">
            <mc:AlternateContent xmlns:mc="http://schemas.openxmlformats.org/markup-compatibility/2006">
              <mc:Choice xmlns:v="urn:schemas-microsoft-com:vml" Requires="v">
                <p:oleObj spid="_x0000_s1038" name="Worksheet" r:id="rId4" imgW="8229600" imgH="2895600" progId="Excel.Sheet.8">
                  <p:embed/>
                </p:oleObj>
              </mc:Choice>
              <mc:Fallback>
                <p:oleObj name="Worksheet" r:id="rId4" imgW="8229600" imgH="2895600" progId="Excel.Sheet.8">
                  <p:embed/>
                  <p:pic>
                    <p:nvPicPr>
                      <p:cNvPr id="0" name="Picture 2"/>
                      <p:cNvPicPr>
                        <a:picLocks noGrp="1" noChangeArrowheads="1"/>
                      </p:cNvPicPr>
                      <p:nvPr/>
                    </p:nvPicPr>
                    <p:blipFill>
                      <a:blip r:embed="rId5"/>
                      <a:srcRect/>
                      <a:stretch>
                        <a:fillRect/>
                      </a:stretch>
                    </p:blipFill>
                    <p:spPr bwMode="auto">
                      <a:xfrm>
                        <a:off x="762000" y="2057400"/>
                        <a:ext cx="8229600" cy="2895600"/>
                      </a:xfrm>
                      <a:prstGeom prst="rect">
                        <a:avLst/>
                      </a:prstGeom>
                      <a:solidFill>
                        <a:srgbClr val="808080"/>
                      </a:solidFill>
                    </p:spPr>
                  </p:pic>
                </p:oleObj>
              </mc:Fallback>
            </mc:AlternateContent>
          </a:graphicData>
        </a:graphic>
      </p:graphicFrame>
      <p:sp>
        <p:nvSpPr>
          <p:cNvPr id="6" name="TextBox 7"/>
          <p:cNvSpPr txBox="1">
            <a:spLocks noChangeArrowheads="1"/>
          </p:cNvSpPr>
          <p:nvPr/>
        </p:nvSpPr>
        <p:spPr bwMode="auto">
          <a:xfrm>
            <a:off x="0" y="4953000"/>
            <a:ext cx="9144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1200"/>
              <a:t>Question 1: This session touched on issues important in fellowship training</a:t>
            </a:r>
          </a:p>
          <a:p>
            <a:pPr algn="ctr" eaLnBrk="1" hangingPunct="1"/>
            <a:r>
              <a:rPr lang="en-US" sz="1200"/>
              <a:t>Question 2: This session stimulated reflective communication on this topic</a:t>
            </a:r>
          </a:p>
          <a:p>
            <a:pPr algn="ctr" eaLnBrk="1" hangingPunct="1"/>
            <a:r>
              <a:rPr lang="en-US" sz="1200"/>
              <a:t>Question 3: This case vignette was useful to the group discussion</a:t>
            </a:r>
          </a:p>
          <a:p>
            <a:pPr algn="ctr" eaLnBrk="1" hangingPunct="1"/>
            <a:r>
              <a:rPr lang="en-US" sz="1200"/>
              <a:t>Question 4: This session helped us identify useful coping skills for the future</a:t>
            </a:r>
          </a:p>
          <a:p>
            <a:pPr algn="ctr" eaLnBrk="1" hangingPunct="1"/>
            <a:r>
              <a:rPr lang="en-US" sz="1200"/>
              <a:t>Question 5: Sessions of this type are valuable parts of the overall fellowship curriculum</a:t>
            </a:r>
          </a:p>
          <a:p>
            <a:pPr algn="ctr" eaLnBrk="1" hangingPunct="1"/>
            <a:r>
              <a:rPr lang="en-US" sz="1200"/>
              <a:t>Question 6: I am looking forward to engaging in more sessions of this type</a:t>
            </a:r>
          </a:p>
        </p:txBody>
      </p:sp>
      <p:sp>
        <p:nvSpPr>
          <p:cNvPr id="8" name="TextBox 7"/>
          <p:cNvSpPr txBox="1"/>
          <p:nvPr/>
        </p:nvSpPr>
        <p:spPr>
          <a:xfrm>
            <a:off x="7607531" y="2270760"/>
            <a:ext cx="1295400" cy="923925"/>
          </a:xfrm>
          <a:prstGeom prst="rect">
            <a:avLst/>
          </a:prstGeom>
          <a:solidFill>
            <a:schemeClr val="bg1">
              <a:lumMod val="50000"/>
            </a:schemeClr>
          </a:solidFill>
        </p:spPr>
        <p:txBody>
          <a:bodyPr>
            <a:spAutoFit/>
          </a:bodyPr>
          <a:lstStyle/>
          <a:p>
            <a:pPr>
              <a:defRPr/>
            </a:pPr>
            <a:r>
              <a:rPr lang="en-US" dirty="0">
                <a:solidFill>
                  <a:schemeClr val="bg1"/>
                </a:solidFill>
                <a:latin typeface="Calibri" pitchFamily="34" charset="0"/>
                <a:ea typeface="+mn-ea"/>
              </a:rPr>
              <a:t>% Agree or Strongly Agree</a:t>
            </a:r>
          </a:p>
        </p:txBody>
      </p:sp>
    </p:spTree>
    <p:extLst>
      <p:ext uri="{BB962C8B-B14F-4D97-AF65-F5344CB8AC3E}">
        <p14:creationId xmlns:p14="http://schemas.microsoft.com/office/powerpoint/2010/main" val="827287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Calibri" charset="0"/>
              </a:rPr>
              <a:t>Example: Learning</a:t>
            </a:r>
          </a:p>
        </p:txBody>
      </p:sp>
      <p:sp>
        <p:nvSpPr>
          <p:cNvPr id="13315" name="Content Placeholder 2"/>
          <p:cNvSpPr>
            <a:spLocks noGrp="1"/>
          </p:cNvSpPr>
          <p:nvPr>
            <p:ph idx="1"/>
          </p:nvPr>
        </p:nvSpPr>
        <p:spPr/>
        <p:txBody>
          <a:bodyPr/>
          <a:lstStyle/>
          <a:p>
            <a:endParaRPr lang="en-US">
              <a:latin typeface="Calibri" charset="0"/>
            </a:endParaRPr>
          </a:p>
        </p:txBody>
      </p:sp>
    </p:spTree>
    <p:extLst>
      <p:ext uri="{BB962C8B-B14F-4D97-AF65-F5344CB8AC3E}">
        <p14:creationId xmlns:p14="http://schemas.microsoft.com/office/powerpoint/2010/main" val="570800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0"/>
            <a:ext cx="7959725" cy="189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00" y="1695450"/>
            <a:ext cx="9156700" cy="462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56940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ppt_x"/>
                                          </p:val>
                                        </p:tav>
                                        <p:tav tm="100000">
                                          <p:val>
                                            <p:strVal val="#ppt_x"/>
                                          </p:val>
                                        </p:tav>
                                      </p:tavLst>
                                    </p:anim>
                                    <p:anim calcmode="lin" valueType="num">
                                      <p:cBhvr additive="base">
                                        <p:cTn id="8"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atin typeface="Calibri" charset="0"/>
              </a:rPr>
              <a:t>Example: Behavior</a:t>
            </a:r>
          </a:p>
        </p:txBody>
      </p:sp>
      <p:sp>
        <p:nvSpPr>
          <p:cNvPr id="15363" name="Content Placeholder 2"/>
          <p:cNvSpPr>
            <a:spLocks noGrp="1"/>
          </p:cNvSpPr>
          <p:nvPr>
            <p:ph idx="1"/>
          </p:nvPr>
        </p:nvSpPr>
        <p:spPr/>
        <p:txBody>
          <a:bodyPr/>
          <a:lstStyle/>
          <a:p>
            <a:endParaRPr lang="en-US">
              <a:latin typeface="Calibri" charset="0"/>
            </a:endParaRPr>
          </a:p>
        </p:txBody>
      </p:sp>
    </p:spTree>
    <p:extLst>
      <p:ext uri="{BB962C8B-B14F-4D97-AF65-F5344CB8AC3E}">
        <p14:creationId xmlns:p14="http://schemas.microsoft.com/office/powerpoint/2010/main" val="1772461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9600" y="591432"/>
            <a:ext cx="8229600" cy="105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24600"/>
            <a:ext cx="46482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2" name="Picture 4"/>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r="42485"/>
          <a:stretch>
            <a:fillRect/>
          </a:stretch>
        </p:blipFill>
        <p:spPr>
          <a:xfrm>
            <a:off x="631898" y="1688469"/>
            <a:ext cx="8054902" cy="4213568"/>
          </a:xfrm>
          <a:noFill/>
        </p:spPr>
      </p:pic>
    </p:spTree>
    <p:extLst>
      <p:ext uri="{BB962C8B-B14F-4D97-AF65-F5344CB8AC3E}">
        <p14:creationId xmlns:p14="http://schemas.microsoft.com/office/powerpoint/2010/main" val="4291068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ppt_x"/>
                                          </p:val>
                                        </p:tav>
                                        <p:tav tm="100000">
                                          <p:val>
                                            <p:strVal val="#ppt_x"/>
                                          </p:val>
                                        </p:tav>
                                      </p:tavLst>
                                    </p:anim>
                                    <p:anim calcmode="lin" valueType="num">
                                      <p:cBhvr additive="base">
                                        <p:cTn id="8" dur="500" fill="hold"/>
                                        <p:tgtEl>
                                          <p:spTgt spid="32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atin typeface="Calibri" charset="0"/>
              </a:rPr>
              <a:t>Example: Results</a:t>
            </a:r>
          </a:p>
        </p:txBody>
      </p:sp>
      <p:sp>
        <p:nvSpPr>
          <p:cNvPr id="17411" name="Content Placeholder 2"/>
          <p:cNvSpPr>
            <a:spLocks noGrp="1"/>
          </p:cNvSpPr>
          <p:nvPr>
            <p:ph idx="1"/>
          </p:nvPr>
        </p:nvSpPr>
        <p:spPr/>
        <p:txBody>
          <a:bodyPr/>
          <a:lstStyle/>
          <a:p>
            <a:endParaRPr lang="en-US">
              <a:latin typeface="Calibri" charset="0"/>
            </a:endParaRPr>
          </a:p>
        </p:txBody>
      </p:sp>
    </p:spTree>
    <p:extLst>
      <p:ext uri="{BB962C8B-B14F-4D97-AF65-F5344CB8AC3E}">
        <p14:creationId xmlns:p14="http://schemas.microsoft.com/office/powerpoint/2010/main" val="963888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a:xfrm>
            <a:off x="272663" y="1217980"/>
            <a:ext cx="8567737" cy="5556250"/>
          </a:xfrm>
          <a:noFill/>
        </p:spPr>
      </p:pic>
      <p:pic>
        <p:nvPicPr>
          <p:cNvPr id="1843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1961" y="6112500"/>
            <a:ext cx="2857500" cy="35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619932" y="695438"/>
            <a:ext cx="7892796" cy="523220"/>
          </a:xfrm>
          <a:prstGeom prst="rect">
            <a:avLst/>
          </a:prstGeom>
          <a:noFill/>
        </p:spPr>
        <p:txBody>
          <a:bodyPr wrap="square" rtlCol="0">
            <a:spAutoFit/>
          </a:bodyPr>
          <a:lstStyle/>
          <a:p>
            <a:pPr algn="ctr"/>
            <a:r>
              <a:rPr lang="en-US" sz="2800" dirty="0"/>
              <a:t>Handoff and Medical Error Rates</a:t>
            </a:r>
          </a:p>
        </p:txBody>
      </p:sp>
    </p:spTree>
    <p:extLst>
      <p:ext uri="{BB962C8B-B14F-4D97-AF65-F5344CB8AC3E}">
        <p14:creationId xmlns:p14="http://schemas.microsoft.com/office/powerpoint/2010/main" val="830342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Comments</a:t>
            </a:r>
          </a:p>
        </p:txBody>
      </p:sp>
      <p:sp>
        <p:nvSpPr>
          <p:cNvPr id="3" name="Content Placeholder 2"/>
          <p:cNvSpPr>
            <a:spLocks noGrp="1"/>
          </p:cNvSpPr>
          <p:nvPr>
            <p:ph idx="1"/>
          </p:nvPr>
        </p:nvSpPr>
        <p:spPr>
          <a:xfrm>
            <a:off x="1443491" y="2015733"/>
            <a:ext cx="6752858" cy="3703423"/>
          </a:xfrm>
        </p:spPr>
        <p:txBody>
          <a:bodyPr>
            <a:normAutofit/>
          </a:bodyPr>
          <a:lstStyle/>
          <a:p>
            <a:r>
              <a:rPr lang="en-US" dirty="0"/>
              <a:t>There are a lot of reasons NOT to do medical education research</a:t>
            </a:r>
          </a:p>
          <a:p>
            <a:pPr lvl="1"/>
            <a:r>
              <a:rPr lang="en-US" dirty="0"/>
              <a:t>Numerous barriers</a:t>
            </a:r>
          </a:p>
          <a:p>
            <a:pPr lvl="1"/>
            <a:r>
              <a:rPr lang="en-US" dirty="0"/>
              <a:t>Can be overcome!</a:t>
            </a:r>
          </a:p>
          <a:p>
            <a:r>
              <a:rPr lang="en-US" dirty="0"/>
              <a:t>The field must move forward for the good of teachers, learners and our patients</a:t>
            </a:r>
          </a:p>
          <a:p>
            <a:r>
              <a:rPr lang="en-US" dirty="0"/>
              <a:t>Research is critical component of our progress</a:t>
            </a:r>
          </a:p>
          <a:p>
            <a:r>
              <a:rPr lang="en-US" dirty="0"/>
              <a:t>Good luck!</a:t>
            </a:r>
          </a:p>
        </p:txBody>
      </p:sp>
    </p:spTree>
    <p:extLst>
      <p:ext uri="{BB962C8B-B14F-4D97-AF65-F5344CB8AC3E}">
        <p14:creationId xmlns:p14="http://schemas.microsoft.com/office/powerpoint/2010/main" val="344245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BC7028-A092-4482-BDAF-0250870FBA83}"/>
              </a:ext>
            </a:extLst>
          </p:cNvPr>
          <p:cNvSpPr>
            <a:spLocks noGrp="1"/>
          </p:cNvSpPr>
          <p:nvPr>
            <p:ph type="title"/>
          </p:nvPr>
        </p:nvSpPr>
        <p:spPr/>
        <p:txBody>
          <a:bodyPr/>
          <a:lstStyle/>
          <a:p>
            <a:r>
              <a:rPr lang="en-US" dirty="0"/>
              <a:t>What does </a:t>
            </a:r>
            <a:r>
              <a:rPr lang="en-US" dirty="0" err="1"/>
              <a:t>pubmed</a:t>
            </a:r>
            <a:r>
              <a:rPr lang="en-US" dirty="0"/>
              <a:t> say?</a:t>
            </a:r>
          </a:p>
        </p:txBody>
      </p:sp>
      <p:sp>
        <p:nvSpPr>
          <p:cNvPr id="6" name="Content Placeholder 5">
            <a:extLst>
              <a:ext uri="{FF2B5EF4-FFF2-40B4-BE49-F238E27FC236}">
                <a16:creationId xmlns:a16="http://schemas.microsoft.com/office/drawing/2014/main" id="{966527CA-81A1-4168-8432-AD3B0D06EAC5}"/>
              </a:ext>
            </a:extLst>
          </p:cNvPr>
          <p:cNvSpPr>
            <a:spLocks noGrp="1"/>
          </p:cNvSpPr>
          <p:nvPr>
            <p:ph idx="1"/>
          </p:nvPr>
        </p:nvSpPr>
        <p:spPr/>
        <p:txBody>
          <a:bodyPr/>
          <a:lstStyle/>
          <a:p>
            <a:r>
              <a:rPr lang="en-US" dirty="0"/>
              <a:t>Evidence of his clinical expertise</a:t>
            </a:r>
          </a:p>
          <a:p>
            <a:pPr lvl="1"/>
            <a:r>
              <a:rPr lang="en-US" dirty="0"/>
              <a:t>Numerous clinical practice guidelines, review articles</a:t>
            </a:r>
          </a:p>
          <a:p>
            <a:r>
              <a:rPr lang="en-US" dirty="0"/>
              <a:t>Documentation of his research success</a:t>
            </a:r>
          </a:p>
          <a:p>
            <a:pPr lvl="1"/>
            <a:r>
              <a:rPr lang="en-US" dirty="0"/>
              <a:t>Myriad clinical trials published</a:t>
            </a:r>
          </a:p>
          <a:p>
            <a:pPr lvl="1"/>
            <a:r>
              <a:rPr lang="en-US" dirty="0"/>
              <a:t>First author, senior author, middle author</a:t>
            </a:r>
          </a:p>
          <a:p>
            <a:pPr lvl="1"/>
            <a:r>
              <a:rPr lang="en-US" dirty="0"/>
              <a:t>Decades of contribution</a:t>
            </a:r>
          </a:p>
          <a:p>
            <a:r>
              <a:rPr lang="en-US" dirty="0"/>
              <a:t>Teaching?</a:t>
            </a:r>
          </a:p>
        </p:txBody>
      </p:sp>
    </p:spTree>
    <p:extLst>
      <p:ext uri="{BB962C8B-B14F-4D97-AF65-F5344CB8AC3E}">
        <p14:creationId xmlns:p14="http://schemas.microsoft.com/office/powerpoint/2010/main" val="221542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lstStyle/>
          <a:p>
            <a:r>
              <a:rPr lang="en-US" dirty="0"/>
              <a:t>Jennifer Kesselheim</a:t>
            </a:r>
          </a:p>
          <a:p>
            <a:r>
              <a:rPr lang="en-US" dirty="0">
                <a:hlinkClick r:id="rId3"/>
              </a:rPr>
              <a:t>jennifer_kesselheim@dfci.harvard.edu</a:t>
            </a:r>
            <a:endParaRPr lang="en-US" dirty="0"/>
          </a:p>
          <a:p>
            <a:r>
              <a:rPr lang="en-US" dirty="0"/>
              <a:t>(617) 632-2423</a:t>
            </a:r>
          </a:p>
        </p:txBody>
      </p:sp>
    </p:spTree>
    <p:extLst>
      <p:ext uri="{BB962C8B-B14F-4D97-AF65-F5344CB8AC3E}">
        <p14:creationId xmlns:p14="http://schemas.microsoft.com/office/powerpoint/2010/main" val="151916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4CF1B-706A-4806-AEA0-A0D1A1E91ADB}"/>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id="{8F3E2490-3BDB-4C62-9168-F45212A497DA}"/>
              </a:ext>
            </a:extLst>
          </p:cNvPr>
          <p:cNvSpPr>
            <a:spLocks noGrp="1"/>
          </p:cNvSpPr>
          <p:nvPr>
            <p:ph idx="1"/>
          </p:nvPr>
        </p:nvSpPr>
        <p:spPr>
          <a:xfrm>
            <a:off x="1271848" y="2015733"/>
            <a:ext cx="7141998" cy="3811489"/>
          </a:xfrm>
        </p:spPr>
        <p:txBody>
          <a:bodyPr/>
          <a:lstStyle/>
          <a:p>
            <a:r>
              <a:rPr lang="en-US" dirty="0"/>
              <a:t>The medical literature is filled with reports of clinical innovation and research</a:t>
            </a:r>
          </a:p>
          <a:p>
            <a:pPr lvl="1"/>
            <a:r>
              <a:rPr lang="en-US" dirty="0"/>
              <a:t>We document our experiences, good or bad</a:t>
            </a:r>
          </a:p>
          <a:p>
            <a:pPr lvl="1"/>
            <a:r>
              <a:rPr lang="en-US" dirty="0"/>
              <a:t>Allows the community to learn, progress</a:t>
            </a:r>
          </a:p>
          <a:p>
            <a:r>
              <a:rPr lang="en-US" dirty="0"/>
              <a:t>In the clinical arena, we demand evidence</a:t>
            </a:r>
          </a:p>
          <a:p>
            <a:r>
              <a:rPr lang="en-US" dirty="0"/>
              <a:t>When it comes to our teaching, we have been less demanding</a:t>
            </a:r>
          </a:p>
          <a:p>
            <a:endParaRPr lang="en-US" dirty="0"/>
          </a:p>
        </p:txBody>
      </p:sp>
    </p:spTree>
    <p:extLst>
      <p:ext uri="{BB962C8B-B14F-4D97-AF65-F5344CB8AC3E}">
        <p14:creationId xmlns:p14="http://schemas.microsoft.com/office/powerpoint/2010/main" val="163553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Nothing Worth Doing Comes Easily!</a:t>
            </a:r>
          </a:p>
        </p:txBody>
      </p:sp>
      <p:sp>
        <p:nvSpPr>
          <p:cNvPr id="3" name="Content Placeholder 2"/>
          <p:cNvSpPr>
            <a:spLocks noGrp="1"/>
          </p:cNvSpPr>
          <p:nvPr>
            <p:ph sz="half" idx="1"/>
          </p:nvPr>
        </p:nvSpPr>
        <p:spPr/>
        <p:txBody>
          <a:bodyPr>
            <a:normAutofit fontScale="92500" lnSpcReduction="20000"/>
          </a:bodyPr>
          <a:lstStyle/>
          <a:p>
            <a:r>
              <a:rPr lang="en-US" sz="2400" dirty="0"/>
              <a:t>Small sample sizes</a:t>
            </a:r>
          </a:p>
          <a:p>
            <a:r>
              <a:rPr lang="en-US" sz="2400" dirty="0"/>
              <a:t>Research participation fatigue</a:t>
            </a:r>
            <a:endParaRPr lang="en-US" sz="2000" dirty="0"/>
          </a:p>
          <a:p>
            <a:r>
              <a:rPr lang="en-US" sz="2400" dirty="0"/>
              <a:t>Many educators lack training in research</a:t>
            </a:r>
          </a:p>
        </p:txBody>
      </p:sp>
      <p:sp>
        <p:nvSpPr>
          <p:cNvPr id="4" name="Content Placeholder 3">
            <a:extLst>
              <a:ext uri="{FF2B5EF4-FFF2-40B4-BE49-F238E27FC236}">
                <a16:creationId xmlns:a16="http://schemas.microsoft.com/office/drawing/2014/main" id="{7ED94B66-B1C7-456D-A88A-C2BE7F7FB68A}"/>
              </a:ext>
            </a:extLst>
          </p:cNvPr>
          <p:cNvSpPr>
            <a:spLocks noGrp="1"/>
          </p:cNvSpPr>
          <p:nvPr>
            <p:ph sz="half" idx="2"/>
          </p:nvPr>
        </p:nvSpPr>
        <p:spPr>
          <a:xfrm>
            <a:off x="4889182" y="2013936"/>
            <a:ext cx="3315480" cy="3437559"/>
          </a:xfrm>
        </p:spPr>
        <p:txBody>
          <a:bodyPr>
            <a:normAutofit fontScale="92500" lnSpcReduction="20000"/>
          </a:bodyPr>
          <a:lstStyle/>
          <a:p>
            <a:r>
              <a:rPr lang="en-US" sz="2600" dirty="0"/>
              <a:t>Participants learn over time no matter what we do</a:t>
            </a:r>
          </a:p>
          <a:p>
            <a:r>
              <a:rPr lang="en-US" sz="2600" dirty="0"/>
              <a:t>Time between the learning and the expected outcome may be long</a:t>
            </a:r>
          </a:p>
          <a:p>
            <a:r>
              <a:rPr lang="en-US" sz="2600" dirty="0"/>
              <a:t>IRB issues</a:t>
            </a:r>
          </a:p>
          <a:p>
            <a:endParaRPr lang="en-US" dirty="0"/>
          </a:p>
        </p:txBody>
      </p:sp>
    </p:spTree>
    <p:extLst>
      <p:ext uri="{BB962C8B-B14F-4D97-AF65-F5344CB8AC3E}">
        <p14:creationId xmlns:p14="http://schemas.microsoft.com/office/powerpoint/2010/main" val="417125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the Investigator</a:t>
            </a:r>
          </a:p>
        </p:txBody>
      </p:sp>
      <p:sp>
        <p:nvSpPr>
          <p:cNvPr id="3" name="Content Placeholder 2"/>
          <p:cNvSpPr>
            <a:spLocks noGrp="1"/>
          </p:cNvSpPr>
          <p:nvPr>
            <p:ph idx="1"/>
          </p:nvPr>
        </p:nvSpPr>
        <p:spPr/>
        <p:txBody>
          <a:bodyPr>
            <a:normAutofit fontScale="92500" lnSpcReduction="10000"/>
          </a:bodyPr>
          <a:lstStyle/>
          <a:p>
            <a:r>
              <a:rPr lang="en-US" sz="2400" dirty="0"/>
              <a:t>Protected time difficult to secure</a:t>
            </a:r>
          </a:p>
          <a:p>
            <a:pPr lvl="1"/>
            <a:r>
              <a:rPr lang="en-US" sz="2000" dirty="0"/>
              <a:t>Competing demands</a:t>
            </a:r>
          </a:p>
          <a:p>
            <a:r>
              <a:rPr lang="en-US" sz="2400" dirty="0"/>
              <a:t>Buy-in from supervisors may be a challenge</a:t>
            </a:r>
          </a:p>
          <a:p>
            <a:r>
              <a:rPr lang="en-US" sz="2400" dirty="0"/>
              <a:t>Research may be undervalued by colleagues</a:t>
            </a:r>
          </a:p>
          <a:p>
            <a:r>
              <a:rPr lang="en-US" sz="2400" dirty="0"/>
              <a:t>Grants are few</a:t>
            </a:r>
          </a:p>
          <a:p>
            <a:r>
              <a:rPr lang="en-US" sz="2400" dirty="0"/>
              <a:t>Lack of collaborators</a:t>
            </a:r>
          </a:p>
          <a:p>
            <a:r>
              <a:rPr lang="en-US" sz="2400" dirty="0"/>
              <a:t>Isolation</a:t>
            </a:r>
          </a:p>
        </p:txBody>
      </p:sp>
    </p:spTree>
    <p:extLst>
      <p:ext uri="{BB962C8B-B14F-4D97-AF65-F5344CB8AC3E}">
        <p14:creationId xmlns:p14="http://schemas.microsoft.com/office/powerpoint/2010/main" val="327909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Education Research?</a:t>
            </a:r>
          </a:p>
        </p:txBody>
      </p:sp>
      <p:sp>
        <p:nvSpPr>
          <p:cNvPr id="3" name="Content Placeholder 2"/>
          <p:cNvSpPr>
            <a:spLocks noGrp="1"/>
          </p:cNvSpPr>
          <p:nvPr>
            <p:ph idx="1"/>
          </p:nvPr>
        </p:nvSpPr>
        <p:spPr>
          <a:xfrm>
            <a:off x="498474" y="1853755"/>
            <a:ext cx="8149580" cy="4365356"/>
          </a:xfrm>
        </p:spPr>
        <p:txBody>
          <a:bodyPr>
            <a:normAutofit lnSpcReduction="10000"/>
          </a:bodyPr>
          <a:lstStyle/>
          <a:p>
            <a:r>
              <a:rPr lang="en-US" sz="2800" dirty="0"/>
              <a:t>Practice evidence-based education</a:t>
            </a:r>
          </a:p>
          <a:p>
            <a:pPr lvl="1"/>
            <a:r>
              <a:rPr lang="en-US" sz="2400" dirty="0"/>
              <a:t>Similar standards as we expect in clinical practice</a:t>
            </a:r>
          </a:p>
          <a:p>
            <a:r>
              <a:rPr lang="en-US" sz="2800" dirty="0"/>
              <a:t>Delivers higher </a:t>
            </a:r>
            <a:r>
              <a:rPr lang="en-US" sz="2800" u="sng" dirty="0"/>
              <a:t>quality</a:t>
            </a:r>
            <a:r>
              <a:rPr lang="en-US" sz="2800" dirty="0"/>
              <a:t> to our learners</a:t>
            </a:r>
          </a:p>
          <a:p>
            <a:r>
              <a:rPr lang="en-US" sz="2800" dirty="0"/>
              <a:t>Allows for dissemination of our best work</a:t>
            </a:r>
          </a:p>
          <a:p>
            <a:r>
              <a:rPr lang="en-US" sz="2800" dirty="0"/>
              <a:t>Speak the language of our colleagues</a:t>
            </a:r>
          </a:p>
          <a:p>
            <a:r>
              <a:rPr lang="en-US" sz="2800" dirty="0"/>
              <a:t>Measure outcomes of our efforts</a:t>
            </a:r>
          </a:p>
          <a:p>
            <a:pPr lvl="1"/>
            <a:r>
              <a:rPr lang="en-US" sz="2400" dirty="0"/>
              <a:t>Justify resources needed for our programs</a:t>
            </a:r>
          </a:p>
          <a:p>
            <a:pPr lvl="1"/>
            <a:r>
              <a:rPr lang="en-US" sz="2400" dirty="0"/>
              <a:t>Advance our careers</a:t>
            </a:r>
          </a:p>
          <a:p>
            <a:endParaRPr lang="en-US" dirty="0"/>
          </a:p>
        </p:txBody>
      </p:sp>
    </p:spTree>
    <p:extLst>
      <p:ext uri="{BB962C8B-B14F-4D97-AF65-F5344CB8AC3E}">
        <p14:creationId xmlns:p14="http://schemas.microsoft.com/office/powerpoint/2010/main" val="322663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4E21-32F3-49E4-BD73-821A0C5ADCC6}"/>
              </a:ext>
            </a:extLst>
          </p:cNvPr>
          <p:cNvSpPr>
            <a:spLocks noGrp="1"/>
          </p:cNvSpPr>
          <p:nvPr>
            <p:ph type="title"/>
          </p:nvPr>
        </p:nvSpPr>
        <p:spPr/>
        <p:txBody>
          <a:bodyPr/>
          <a:lstStyle/>
          <a:p>
            <a:r>
              <a:rPr lang="en-US" dirty="0"/>
              <a:t>Barrier #1: IRB</a:t>
            </a:r>
          </a:p>
        </p:txBody>
      </p:sp>
      <p:sp>
        <p:nvSpPr>
          <p:cNvPr id="3" name="Content Placeholder 2">
            <a:extLst>
              <a:ext uri="{FF2B5EF4-FFF2-40B4-BE49-F238E27FC236}">
                <a16:creationId xmlns:a16="http://schemas.microsoft.com/office/drawing/2014/main" id="{6E833391-80DC-4786-A35E-BBEDC4C245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9344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659" y="363963"/>
            <a:ext cx="6571343" cy="1049235"/>
          </a:xfrm>
        </p:spPr>
        <p:txBody>
          <a:bodyPr/>
          <a:lstStyle/>
          <a:p>
            <a:r>
              <a:rPr lang="en-US" dirty="0"/>
              <a:t>Do not omit this step!</a:t>
            </a:r>
            <a:br>
              <a:rPr lang="en-US" dirty="0"/>
            </a:br>
            <a:endParaRPr lang="en-US" dirty="0">
              <a:solidFill>
                <a:srgbClr val="663366"/>
              </a:solidFill>
            </a:endParaRPr>
          </a:p>
        </p:txBody>
      </p:sp>
      <p:sp>
        <p:nvSpPr>
          <p:cNvPr id="3" name="Content Placeholder 2"/>
          <p:cNvSpPr>
            <a:spLocks noGrp="1"/>
          </p:cNvSpPr>
          <p:nvPr>
            <p:ph idx="1"/>
          </p:nvPr>
        </p:nvSpPr>
        <p:spPr>
          <a:xfrm>
            <a:off x="271764" y="1824651"/>
            <a:ext cx="8340221" cy="4144963"/>
          </a:xfrm>
        </p:spPr>
        <p:txBody>
          <a:bodyPr>
            <a:noAutofit/>
          </a:bodyPr>
          <a:lstStyle/>
          <a:p>
            <a:r>
              <a:rPr lang="en-US" sz="2800" dirty="0"/>
              <a:t>Strengthens your project to have their input</a:t>
            </a:r>
          </a:p>
          <a:p>
            <a:pPr lvl="1"/>
            <a:r>
              <a:rPr lang="en-US" sz="2400" dirty="0"/>
              <a:t>Gets things down on paper</a:t>
            </a:r>
          </a:p>
          <a:p>
            <a:r>
              <a:rPr lang="en-US" sz="2800" dirty="0"/>
              <a:t>Limits publication</a:t>
            </a:r>
          </a:p>
          <a:p>
            <a:r>
              <a:rPr lang="en-US" sz="2800" dirty="0"/>
              <a:t>Ethical ramifications</a:t>
            </a:r>
          </a:p>
          <a:p>
            <a:r>
              <a:rPr lang="en-US" sz="2800" dirty="0"/>
              <a:t>Education projects are often deemed exempt from full review</a:t>
            </a:r>
          </a:p>
          <a:p>
            <a:pPr lvl="1"/>
            <a:r>
              <a:rPr lang="en-US" sz="2400" dirty="0"/>
              <a:t>Expedited review or quality improvement</a:t>
            </a:r>
          </a:p>
        </p:txBody>
      </p:sp>
    </p:spTree>
    <p:extLst>
      <p:ext uri="{BB962C8B-B14F-4D97-AF65-F5344CB8AC3E}">
        <p14:creationId xmlns:p14="http://schemas.microsoft.com/office/powerpoint/2010/main" val="31160107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652</TotalTime>
  <Words>1167</Words>
  <Application>Microsoft Office PowerPoint</Application>
  <PresentationFormat>On-screen Show (4:3)</PresentationFormat>
  <Paragraphs>167</Paragraphs>
  <Slides>30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ＭＳ Ｐゴシック</vt:lpstr>
      <vt:lpstr>Arial</vt:lpstr>
      <vt:lpstr>Calibri</vt:lpstr>
      <vt:lpstr>Gill Sans MT</vt:lpstr>
      <vt:lpstr>Gallery</vt:lpstr>
      <vt:lpstr>Microsoft Excel 97-2003 Worksheet</vt:lpstr>
      <vt:lpstr>Research and Scholarship in Medical education:  overcoming the barriers</vt:lpstr>
      <vt:lpstr>Begin with a story</vt:lpstr>
      <vt:lpstr>What does pubmed say?</vt:lpstr>
      <vt:lpstr>The problem</vt:lpstr>
      <vt:lpstr>Nothing Worth Doing Comes Easily!</vt:lpstr>
      <vt:lpstr>Life of the Investigator</vt:lpstr>
      <vt:lpstr>Why Do Education Research?</vt:lpstr>
      <vt:lpstr>Barrier #1: IRB</vt:lpstr>
      <vt:lpstr>Do not omit this step! </vt:lpstr>
      <vt:lpstr>Criteria for Exemption</vt:lpstr>
      <vt:lpstr>Tips for working with the IRB</vt:lpstr>
      <vt:lpstr>Tips for Working with the IRB</vt:lpstr>
      <vt:lpstr>Barrier #2: Small programs</vt:lpstr>
      <vt:lpstr>Finding Collaborators</vt:lpstr>
      <vt:lpstr>Starting somewhere</vt:lpstr>
      <vt:lpstr>Use methods to your advantage</vt:lpstr>
      <vt:lpstr>Join a Research scholar group!!</vt:lpstr>
      <vt:lpstr>Barrier #3: Not enough time!</vt:lpstr>
      <vt:lpstr>When time is limited</vt:lpstr>
      <vt:lpstr>Program Evaluation</vt:lpstr>
      <vt:lpstr>Example: Reaction</vt:lpstr>
      <vt:lpstr>PowerPoint Presentation</vt:lpstr>
      <vt:lpstr>Example: Learning</vt:lpstr>
      <vt:lpstr>PowerPoint Presentation</vt:lpstr>
      <vt:lpstr>Example: Behavior</vt:lpstr>
      <vt:lpstr>PowerPoint Presentation</vt:lpstr>
      <vt:lpstr>Example: Results</vt:lpstr>
      <vt:lpstr>PowerPoint Presentation</vt:lpstr>
      <vt:lpstr>Closing Comments</vt:lpstr>
      <vt:lpstr>Contact</vt:lpstr>
    </vt:vector>
  </TitlesOfParts>
  <Company>Dana-Farber Cancer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Your Educational Research Study…. You Can Do It!!</dc:title>
  <dc:creator>Jennifer Kesselheim</dc:creator>
  <cp:lastModifiedBy>Kesselheim, Jennifer Cohn,M.D.</cp:lastModifiedBy>
  <cp:revision>62</cp:revision>
  <dcterms:created xsi:type="dcterms:W3CDTF">2015-09-08T21:19:34Z</dcterms:created>
  <dcterms:modified xsi:type="dcterms:W3CDTF">2018-04-24T15:17:54Z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